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75" r:id="rId6"/>
    <p:sldId id="266" r:id="rId7"/>
    <p:sldId id="276" r:id="rId8"/>
    <p:sldId id="267" r:id="rId9"/>
    <p:sldId id="260" r:id="rId10"/>
    <p:sldId id="270" r:id="rId11"/>
    <p:sldId id="268" r:id="rId12"/>
    <p:sldId id="269" r:id="rId13"/>
    <p:sldId id="277" r:id="rId14"/>
    <p:sldId id="280" r:id="rId15"/>
    <p:sldId id="281" r:id="rId16"/>
    <p:sldId id="271" r:id="rId17"/>
    <p:sldId id="283" r:id="rId18"/>
    <p:sldId id="284" r:id="rId19"/>
    <p:sldId id="285" r:id="rId20"/>
    <p:sldId id="291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10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juhtslaidi alamtiitli laadi redigeerimiseks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ti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Klõpsake juhtslaidi teksti laadide redigeerimiseks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Klõpsake tiitlilaadi muutmiseks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Klõpsake juhtslaidi teksti laadide redigeerimiseks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71235-6EA8-4ADE-872B-247EB4250206}" type="datetimeFigureOut">
              <a:rPr lang="et-EE" smtClean="0"/>
              <a:pPr/>
              <a:t>18.05.2016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32724-A137-43F9-A050-ABDDD9FEEFD0}" type="slidenum">
              <a:rPr lang="et-EE" smtClean="0"/>
              <a:pPr/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Soorollid ja stereotüübid ühiskonnas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Soostereotüübid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t-EE" dirty="0" smtClean="0"/>
          </a:p>
          <a:p>
            <a:pPr lvl="0"/>
            <a:r>
              <a:rPr lang="et-EE" dirty="0" smtClean="0"/>
              <a:t>Vastandavad poisse ja tüdrukuid, naisi ja mehi;</a:t>
            </a:r>
          </a:p>
          <a:p>
            <a:pPr lvl="0"/>
            <a:r>
              <a:rPr lang="et-EE" dirty="0" smtClean="0"/>
              <a:t>Alavääristavad naisi ja naiselikke jooni meeste juures;</a:t>
            </a:r>
          </a:p>
          <a:p>
            <a:pPr lvl="0"/>
            <a:r>
              <a:rPr lang="et-EE" dirty="0" smtClean="0"/>
              <a:t>Kindlustavad meeste domineerivat positsiooni;</a:t>
            </a:r>
          </a:p>
          <a:p>
            <a:r>
              <a:rPr lang="et-EE" dirty="0" smtClean="0"/>
              <a:t>Määravad ära soorollid.</a:t>
            </a:r>
            <a:endParaRPr lang="et-EE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See, mida peetakse omaseks poistele, mida tüdrukutele: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on sotsiaalselt konstrueeritud </a:t>
            </a:r>
          </a:p>
          <a:p>
            <a:pPr lvl="0"/>
            <a:r>
              <a:rPr lang="et-EE" dirty="0" smtClean="0"/>
              <a:t>sõltub sotsiaalsetest ja kultuurilistest väärtustest </a:t>
            </a:r>
          </a:p>
          <a:p>
            <a:pPr lvl="0"/>
            <a:r>
              <a:rPr lang="et-EE" dirty="0" smtClean="0"/>
              <a:t>erineb ühiskonniti ja eri ajaloo-perioodidel </a:t>
            </a:r>
          </a:p>
          <a:p>
            <a:pPr lvl="0"/>
            <a:r>
              <a:rPr lang="et-EE" dirty="0" smtClean="0"/>
              <a:t>võib muuta hariduse, valitsuse, poliitika, meedia ja arvamusliidrite poolt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Normid ja rollid muutuvad</a:t>
            </a:r>
            <a:endParaRPr lang="et-EE" dirty="0"/>
          </a:p>
        </p:txBody>
      </p:sp>
      <p:pic>
        <p:nvPicPr>
          <p:cNvPr id="4" name="Picture 2" descr="http://i26.photobucket.com/albums/c133/lorikayltd/ETIQUETTE/CIMG4422.jpg?t=13362577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2987824" cy="4227585"/>
          </a:xfrm>
          <a:prstGeom prst="rect">
            <a:avLst/>
          </a:prstGeom>
          <a:noFill/>
        </p:spPr>
      </p:pic>
      <p:pic>
        <p:nvPicPr>
          <p:cNvPr id="5" name="Picture 2" descr="http://www.muuseum.viljandimaa.ee/static/images/paistu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49747"/>
            <a:ext cx="2671992" cy="4127525"/>
          </a:xfrm>
          <a:prstGeom prst="rect">
            <a:avLst/>
          </a:prstGeom>
          <a:noFill/>
        </p:spPr>
      </p:pic>
      <p:pic>
        <p:nvPicPr>
          <p:cNvPr id="6" name="Picture 2" descr="http://1.bp.blogspot.com/_pVoALsCx8Mo/TQ9EjuSdRDI/AAAAAAAAEUY/yKkf9QJzAdc/s1600/Roman_Holiday__1953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5" y="1772816"/>
            <a:ext cx="3275855" cy="4039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avemenworld.com/wp-content/uploads/2014/04/a-caveman-is-bringing-an-animal-to-eat-while-a-cavewoman-is-cooking-for-their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051652" cy="3427693"/>
          </a:xfrm>
          <a:prstGeom prst="rect">
            <a:avLst/>
          </a:prstGeom>
          <a:noFill/>
        </p:spPr>
      </p:pic>
      <p:pic>
        <p:nvPicPr>
          <p:cNvPr id="3" name="Picture 2" descr="&amp;Acy;&amp;vcy;&amp;tcy;&amp;ocy;&amp;rcy;: &amp;Iukcy;&amp;gcy;&amp;ocy;&amp;rcy; &amp;Bcy;&amp;iecy;&amp;zhcy;&amp;ucy;&amp;kcy; \&quot;Ґ&amp;iecy;&amp;ncy;&amp;dcy;&amp;iecy;&amp;rcy;&amp;ncy;&amp;icy;&amp;jcy; &amp;scy;&amp;tcy;&amp;iecy;&amp;rcy;&amp;iecy;&amp;ocy;&amp;tcy;&amp;icy;&amp;pcy; &amp;numero;1 : \&quot;&amp;CHcy;&amp;ocy;&amp;lcy;&amp;ocy;&amp;vcy;&amp;iukcy;&amp;kcy;-&amp;zcy;&amp;dcy;&amp;ocy;&amp;bcy;&amp;ucy;&amp;vcy;&amp;acy;&amp;chcy;\&quot;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3744416" cy="292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Ühe leivateenijaga pere?</a:t>
            </a:r>
            <a:endParaRPr lang="et-EE" dirty="0"/>
          </a:p>
        </p:txBody>
      </p:sp>
      <p:pic>
        <p:nvPicPr>
          <p:cNvPr id="4" name="Picture 2" descr="http://familysociology.ashleymmcgee.com/wp-content/uploads/2015/07/housewi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930" y="1686349"/>
            <a:ext cx="3571998" cy="2894779"/>
          </a:xfrm>
          <a:prstGeom prst="rect">
            <a:avLst/>
          </a:prstGeom>
          <a:noFill/>
        </p:spPr>
      </p:pic>
      <p:pic>
        <p:nvPicPr>
          <p:cNvPr id="5" name="Picture 4" descr="http://www.thetimes.co.uk/tto/multimedia/archive/00741/a69e3b1e-1755-11e4-_74194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988840"/>
            <a:ext cx="3885292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Kahe leivateenijaga pere!</a:t>
            </a:r>
            <a:endParaRPr lang="et-EE" dirty="0"/>
          </a:p>
        </p:txBody>
      </p:sp>
      <p:pic>
        <p:nvPicPr>
          <p:cNvPr id="4" name="Picture 4" descr="https://static-secure.guim.co.uk/sys-images/Guardian/Pix/pictures/2012/6/29/1340975696737/Father-holding-baby-6-9-m-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4381500" cy="2628900"/>
          </a:xfrm>
          <a:prstGeom prst="rect">
            <a:avLst/>
          </a:prstGeom>
          <a:noFill/>
        </p:spPr>
      </p:pic>
      <p:pic>
        <p:nvPicPr>
          <p:cNvPr id="5" name="Picture 2" descr="https://s-media-cache-ak0.pinimg.com/736x/22/c6/e9/22c6e916b8fca13897dcd0b8b36d3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844824"/>
            <a:ext cx="3006502" cy="2006157"/>
          </a:xfrm>
          <a:prstGeom prst="rect">
            <a:avLst/>
          </a:prstGeom>
          <a:noFill/>
        </p:spPr>
      </p:pic>
      <p:pic>
        <p:nvPicPr>
          <p:cNvPr id="6" name="Picture 6" descr="http://o.aolcdn.com/dims-shared/dims3/GLOB/crop/5167x3441+0+1/resize/590x393!/format/jpg/quality/85/http:/hss-prod.hss.aol.com/hss/storage/adam/69675e397ce511a2e7c176e1c94d6582/%257BACEBAD14-76BB-434A-A507-D7F8B7DB4C58%257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930074"/>
            <a:ext cx="4395614" cy="292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Stereotüüpide jõud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See, mida endast mõtleme ja mida arvame teisi endast mõtlevat määrab meie soorituse ja edukuse; </a:t>
            </a:r>
          </a:p>
          <a:p>
            <a:pPr lvl="0"/>
            <a:r>
              <a:rPr lang="et-EE" dirty="0" smtClean="0"/>
              <a:t>Stereotüübid ei võta arvesse inimeste isikuomadusi ning individuaalseid jooni;</a:t>
            </a:r>
          </a:p>
          <a:p>
            <a:pPr lvl="0"/>
            <a:r>
              <a:rPr lang="et-EE" dirty="0" smtClean="0"/>
              <a:t>Stereotüübid võivad põhjustada diskrimineerimist, ebasoodsamat kohtlemist.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Tüdrukute ja poiste erinevad rollid?</a:t>
            </a:r>
            <a:endParaRPr lang="et-EE" dirty="0"/>
          </a:p>
        </p:txBody>
      </p:sp>
      <p:pic>
        <p:nvPicPr>
          <p:cNvPr id="4" name="Sisu kohatäide 3" descr="http://shethepeople.tv/wp-content/themes/simfo/simfo/themify/img.php?src=http://shethepeople.tv/wp-content/uploads/2016/03/Gendered-Toys.jpg&amp;w=670&amp;h=274&amp;zc=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060848"/>
            <a:ext cx="64807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?</a:t>
            </a:r>
            <a:endParaRPr lang="et-EE" dirty="0"/>
          </a:p>
        </p:txBody>
      </p:sp>
      <p:pic>
        <p:nvPicPr>
          <p:cNvPr id="4" name="Sisu kohatäide 3" descr="https://fbcdn-sphotos-f-a.akamaihd.net/hphotos-ak-ash3/903822_244386295700071_635626628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002765" cy="326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sz="3100" dirty="0" smtClean="0"/>
              <a:t/>
            </a:r>
            <a:br>
              <a:rPr lang="et-EE" sz="3100" dirty="0" smtClean="0"/>
            </a:br>
            <a:r>
              <a:rPr lang="et-EE" sz="3100" dirty="0" smtClean="0"/>
              <a:t>Perekondlike </a:t>
            </a:r>
            <a:r>
              <a:rPr lang="et-EE" sz="3100" dirty="0" smtClean="0"/>
              <a:t>ja majapidamiskohustustega tegelemine vanuse ja soo lõikes (minutid)</a:t>
            </a:r>
            <a:r>
              <a:rPr lang="et-EE" dirty="0" smtClean="0"/>
              <a:t/>
            </a:r>
            <a:br>
              <a:rPr lang="et-EE" dirty="0" smtClean="0"/>
            </a:br>
            <a:endParaRPr lang="et-EE" dirty="0"/>
          </a:p>
        </p:txBody>
      </p:sp>
      <p:pic>
        <p:nvPicPr>
          <p:cNvPr id="4" name="Sisu kohatäide 3" descr="http://www.praxis.ee/wp-content/uploads/2014/03/Kohustustega-tegelemin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654" y="1600200"/>
            <a:ext cx="751269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Naistele ja meestele </a:t>
            </a:r>
            <a:r>
              <a:rPr lang="et-EE" b="1" dirty="0" smtClean="0"/>
              <a:t>omistatavad</a:t>
            </a:r>
            <a:r>
              <a:rPr lang="et-EE" dirty="0" smtClean="0"/>
              <a:t> soostereotüüpsed </a:t>
            </a:r>
            <a:r>
              <a:rPr lang="et-EE" b="1" dirty="0" smtClean="0"/>
              <a:t>omadused</a:t>
            </a:r>
            <a:r>
              <a:rPr lang="et-EE" dirty="0" smtClean="0"/>
              <a:t>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endParaRPr lang="et-EE" dirty="0" smtClean="0"/>
          </a:p>
          <a:p>
            <a:endParaRPr lang="et-EE" dirty="0" smtClean="0"/>
          </a:p>
          <a:p>
            <a:r>
              <a:rPr lang="et-EE" sz="5100" dirty="0" smtClean="0"/>
              <a:t>Naised on </a:t>
            </a:r>
          </a:p>
          <a:p>
            <a:endParaRPr lang="et-EE" dirty="0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t-EE" dirty="0" smtClean="0"/>
              <a:t>Emotsionaalsed</a:t>
            </a:r>
          </a:p>
          <a:p>
            <a:r>
              <a:rPr lang="et-EE" dirty="0" smtClean="0"/>
              <a:t>Nõrgad</a:t>
            </a:r>
          </a:p>
          <a:p>
            <a:r>
              <a:rPr lang="et-EE" dirty="0" smtClean="0"/>
              <a:t>Kartlikud</a:t>
            </a:r>
          </a:p>
          <a:p>
            <a:r>
              <a:rPr lang="et-EE" dirty="0" smtClean="0"/>
              <a:t>Hoolivad</a:t>
            </a:r>
          </a:p>
          <a:p>
            <a:r>
              <a:rPr lang="et-EE" dirty="0" smtClean="0"/>
              <a:t>Jutukad</a:t>
            </a:r>
          </a:p>
          <a:p>
            <a:r>
              <a:rPr lang="et-EE" dirty="0" smtClean="0"/>
              <a:t>Ilusad</a:t>
            </a:r>
          </a:p>
          <a:p>
            <a:r>
              <a:rPr lang="et-EE" dirty="0" smtClean="0"/>
              <a:t>Orienteeritud perele</a:t>
            </a:r>
          </a:p>
          <a:p>
            <a:endParaRPr lang="et-EE" dirty="0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40000" lnSpcReduction="20000"/>
          </a:bodyPr>
          <a:lstStyle/>
          <a:p>
            <a:endParaRPr lang="et-EE" dirty="0" smtClean="0"/>
          </a:p>
          <a:p>
            <a:endParaRPr lang="et-EE" dirty="0" smtClean="0"/>
          </a:p>
          <a:p>
            <a:r>
              <a:rPr lang="et-EE" sz="4200" dirty="0" smtClean="0"/>
              <a:t>Mehed on</a:t>
            </a:r>
          </a:p>
          <a:p>
            <a:endParaRPr lang="et-EE" dirty="0"/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t-EE" dirty="0" smtClean="0"/>
              <a:t>Ratsionaalsed</a:t>
            </a:r>
          </a:p>
          <a:p>
            <a:r>
              <a:rPr lang="et-EE" dirty="0" smtClean="0"/>
              <a:t>Tugevad</a:t>
            </a:r>
          </a:p>
          <a:p>
            <a:r>
              <a:rPr lang="et-EE" dirty="0" smtClean="0"/>
              <a:t>Julged</a:t>
            </a:r>
          </a:p>
          <a:p>
            <a:r>
              <a:rPr lang="et-EE" dirty="0" smtClean="0"/>
              <a:t>Egoistlikud</a:t>
            </a:r>
          </a:p>
          <a:p>
            <a:r>
              <a:rPr lang="et-EE" dirty="0" smtClean="0"/>
              <a:t>Kinnised</a:t>
            </a:r>
          </a:p>
          <a:p>
            <a:r>
              <a:rPr lang="et-EE" dirty="0" smtClean="0"/>
              <a:t>Riskialtid</a:t>
            </a:r>
          </a:p>
          <a:p>
            <a:r>
              <a:rPr lang="et-EE" dirty="0" smtClean="0"/>
              <a:t>Orienteeritud edule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 descr="http://image.shutterstock.com/z/stock-vector-vector-illustration-in-super-mom-concept-many-hands-working-with-very-busy-business-and-housework-3041142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764704"/>
            <a:ext cx="46085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 descr="http://memokraat.ee/memokraat.ee/wp-content/uploads/2011/11/Screen-shot-2011-11-03-at-11.18.07-P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676875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see pilt tegelikult ütleb?</a:t>
            </a:r>
            <a:endParaRPr lang="et-EE" dirty="0"/>
          </a:p>
        </p:txBody>
      </p:sp>
      <p:pic>
        <p:nvPicPr>
          <p:cNvPr id="4" name="Sisu kohatäide 3" descr="https://fbcdn-sphotos-g-a.akamaihd.net/hphotos-ak-prn2/1063751_10200996424366360_1453010071_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selle reklaamiga öeldakse?</a:t>
            </a:r>
            <a:endParaRPr lang="et-EE" dirty="0"/>
          </a:p>
        </p:txBody>
      </p:sp>
      <p:pic>
        <p:nvPicPr>
          <p:cNvPr id="4" name="Sisu kohatäide 3" descr="http://www.forgetthebox.net/wp-content/uploads/2012/05/spidermancarriage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85181"/>
            <a:ext cx="59436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Mida me näeme?</a:t>
            </a:r>
            <a:endParaRPr lang="et-E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527" y="1600200"/>
            <a:ext cx="447694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	</a:t>
            </a:r>
            <a:br>
              <a:rPr lang="et-EE" dirty="0" smtClean="0"/>
            </a:br>
            <a:r>
              <a:rPr lang="et-EE" dirty="0" smtClean="0"/>
              <a:t>Naiste ja meeste olemust kirjeldavad stereotüübid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Naisi peetakse meestest emotsionaalsemateks, sõltuvamateks, alistuvamateks, irratsionaalsemateks, viisakamateks jne. </a:t>
            </a:r>
          </a:p>
          <a:p>
            <a:r>
              <a:rPr lang="et-EE" dirty="0" smtClean="0"/>
              <a:t>Mehi peetakse naistest domineerivamateks,</a:t>
            </a:r>
          </a:p>
          <a:p>
            <a:r>
              <a:rPr lang="et-EE" dirty="0" smtClean="0"/>
              <a:t>sõltumatuteks, agressiivsemateks, objektiivsemateks, mõistlikumateks</a:t>
            </a:r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/>
            </a:r>
            <a:br>
              <a:rPr lang="et-EE" dirty="0" smtClean="0"/>
            </a:br>
            <a:r>
              <a:rPr lang="et-EE" dirty="0" smtClean="0"/>
              <a:t>Stereotüübid soole sobivatest pere- ja ametirollidest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naiste peamiseks sotsiaalseks rolliks on olla ema, perenaine, hoolitseja,  </a:t>
            </a:r>
          </a:p>
          <a:p>
            <a:pPr lvl="0"/>
            <a:r>
              <a:rPr lang="et-EE" dirty="0" smtClean="0"/>
              <a:t>mehi määratletakse pigem nende ametirollide järgi.</a:t>
            </a:r>
          </a:p>
          <a:p>
            <a:pPr lvl="0"/>
            <a:r>
              <a:rPr lang="et-EE" dirty="0" smtClean="0"/>
              <a:t>Stereotüübid “kirjutavad ette” meestele professionaalse edukuse, naistelt „nõutakse“ suhetele orienteeritust.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c.europa.eu/justice/gender-equality/media/photos/kroll_gender_equality_home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34" y="1628800"/>
            <a:ext cx="8220279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Stereotüübid ja hoiakud töö sisu kohta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dirty="0" smtClean="0"/>
              <a:t>Traditsiooniliselt eeldatakse, et naised  töötaksid pigem teenindajatena ning inimsuhetega seotud sfäärides, nagu tervishoius, hariduses. </a:t>
            </a:r>
          </a:p>
          <a:p>
            <a:pPr lvl="0"/>
            <a:r>
              <a:rPr lang="et-EE" dirty="0" smtClean="0"/>
              <a:t>Nn. instrumentaalset sfääri, loovat ja juhtivat tööd  peetakse sobivaks meeste jaoks. </a:t>
            </a:r>
          </a:p>
          <a:p>
            <a:pPr>
              <a:buNone/>
            </a:pPr>
            <a:r>
              <a:rPr lang="et-EE" dirty="0" smtClean="0"/>
              <a:t> </a:t>
            </a:r>
          </a:p>
          <a:p>
            <a:pPr>
              <a:buNone/>
            </a:pPr>
            <a:r>
              <a:rPr lang="et-EE" b="1" dirty="0" smtClean="0"/>
              <a:t> </a:t>
            </a:r>
            <a:endParaRPr lang="et-EE" dirty="0" smtClean="0"/>
          </a:p>
          <a:p>
            <a:endParaRPr lang="et-E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c.europa.eu/justice/gender-equality/media/photos/kroll_coop_instit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39937"/>
            <a:ext cx="5040560" cy="28055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Stereotüübid võivad pärineda </a:t>
            </a:r>
            <a:br>
              <a:rPr lang="et-EE" dirty="0" smtClean="0"/>
            </a:b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kultuurist, milles inimesed on </a:t>
            </a:r>
            <a:r>
              <a:rPr lang="et-EE" dirty="0" err="1" smtClean="0"/>
              <a:t>sotsialiseerunud</a:t>
            </a:r>
            <a:r>
              <a:rPr lang="et-EE" dirty="0" smtClean="0"/>
              <a:t>,  </a:t>
            </a:r>
          </a:p>
          <a:p>
            <a:r>
              <a:rPr lang="et-EE" dirty="0" smtClean="0"/>
              <a:t>reaalsetest gruppidevahelistest kultuurilistest ja sotsiaal-majanduslikest erinevustest,</a:t>
            </a:r>
          </a:p>
          <a:p>
            <a:r>
              <a:rPr lang="et-EE" dirty="0" smtClean="0"/>
              <a:t>inimeste gruppidesse kategoriseerimisest ja </a:t>
            </a:r>
          </a:p>
          <a:p>
            <a:r>
              <a:rPr lang="et-EE" dirty="0" smtClean="0"/>
              <a:t>eelarvamustest ning eelhoiakutest nende gruppide suhtes.</a:t>
            </a:r>
            <a:endParaRPr lang="et-E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Stereotüübid on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i="1" dirty="0" smtClean="0"/>
              <a:t>kirjeldavat </a:t>
            </a:r>
            <a:r>
              <a:rPr lang="et-EE" dirty="0" smtClean="0"/>
              <a:t>laadi (omadused ja käitumised, mida teatud sotsiaalsesse gruppi kuulujatele </a:t>
            </a:r>
            <a:r>
              <a:rPr lang="et-EE" i="1" dirty="0" smtClean="0"/>
              <a:t>iseloomulikuks</a:t>
            </a:r>
            <a:r>
              <a:rPr lang="et-EE" dirty="0" smtClean="0"/>
              <a:t> peetakse)  ja </a:t>
            </a:r>
          </a:p>
          <a:p>
            <a:endParaRPr lang="et-EE" dirty="0" smtClean="0"/>
          </a:p>
          <a:p>
            <a:r>
              <a:rPr lang="et-EE" i="1" dirty="0" smtClean="0"/>
              <a:t>normatiivsed</a:t>
            </a:r>
            <a:r>
              <a:rPr lang="et-EE" dirty="0" smtClean="0"/>
              <a:t>, hõlmates ettekirjutusi, mille kohaselt teatud sotsiaalsesse gruppi inimesed peavad käituma.  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306</Words>
  <Application>Microsoft Office PowerPoint</Application>
  <PresentationFormat>Ekraaniseanss (4:3)</PresentationFormat>
  <Paragraphs>68</Paragraphs>
  <Slides>24</Slides>
  <Notes>0</Notes>
  <HiddenSlides>0</HiddenSlides>
  <MMClips>0</MMClips>
  <ScaleCrop>false</ScaleCrop>
  <HeadingPairs>
    <vt:vector size="4" baseType="variant">
      <vt:variant>
        <vt:lpstr>Kujundus</vt:lpstr>
      </vt:variant>
      <vt:variant>
        <vt:i4>1</vt:i4>
      </vt:variant>
      <vt:variant>
        <vt:lpstr>Slaiditiitlid</vt:lpstr>
      </vt:variant>
      <vt:variant>
        <vt:i4>24</vt:i4>
      </vt:variant>
    </vt:vector>
  </HeadingPairs>
  <TitlesOfParts>
    <vt:vector size="25" baseType="lpstr">
      <vt:lpstr>Office'i kujundus</vt:lpstr>
      <vt:lpstr>Soorollid ja stereotüübid ühiskonnas</vt:lpstr>
      <vt:lpstr> Naistele ja meestele omistatavad soostereotüüpsed omadused  </vt:lpstr>
      <vt:lpstr>  Naiste ja meeste olemust kirjeldavad stereotüübid </vt:lpstr>
      <vt:lpstr> Stereotüübid soole sobivatest pere- ja ametirollidest </vt:lpstr>
      <vt:lpstr>Slaid 5</vt:lpstr>
      <vt:lpstr>Stereotüübid ja hoiakud töö sisu kohta</vt:lpstr>
      <vt:lpstr>Slaid 7</vt:lpstr>
      <vt:lpstr>Stereotüübid võivad pärineda  </vt:lpstr>
      <vt:lpstr>Stereotüübid on </vt:lpstr>
      <vt:lpstr>Soostereotüübid </vt:lpstr>
      <vt:lpstr> See, mida peetakse omaseks poistele, mida tüdrukutele: </vt:lpstr>
      <vt:lpstr>Normid ja rollid muutuvad</vt:lpstr>
      <vt:lpstr>Slaid 13</vt:lpstr>
      <vt:lpstr>Ühe leivateenijaga pere?</vt:lpstr>
      <vt:lpstr>Kahe leivateenijaga pere!</vt:lpstr>
      <vt:lpstr>Stereotüüpide jõud </vt:lpstr>
      <vt:lpstr>Tüdrukute ja poiste erinevad rollid?</vt:lpstr>
      <vt:lpstr>?</vt:lpstr>
      <vt:lpstr> Perekondlike ja majapidamiskohustustega tegelemine vanuse ja soo lõikes (minutid) </vt:lpstr>
      <vt:lpstr>Slaid 20</vt:lpstr>
      <vt:lpstr>Slaid 21</vt:lpstr>
      <vt:lpstr>Mida see pilt tegelikult ütleb?</vt:lpstr>
      <vt:lpstr>Mida selle reklaamiga öeldakse?</vt:lpstr>
      <vt:lpstr>Mida me näeme?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Slaid 1</dc:title>
  <dc:creator>kasutaja</dc:creator>
  <cp:lastModifiedBy>Yllemari</cp:lastModifiedBy>
  <cp:revision>9</cp:revision>
  <dcterms:created xsi:type="dcterms:W3CDTF">2016-04-28T09:06:14Z</dcterms:created>
  <dcterms:modified xsi:type="dcterms:W3CDTF">2016-05-17T22:18:18Z</dcterms:modified>
</cp:coreProperties>
</file>