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9" r:id="rId8"/>
    <p:sldId id="266" r:id="rId9"/>
    <p:sldId id="263" r:id="rId10"/>
    <p:sldId id="267" r:id="rId11"/>
    <p:sldId id="268" r:id="rId12"/>
    <p:sldId id="258" r:id="rId13"/>
    <p:sldId id="264" r:id="rId14"/>
    <p:sldId id="265" r:id="rId15"/>
    <p:sldId id="270" r:id="rId16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F5A17-235F-4543-875D-4B71A1952084}" type="doc">
      <dgm:prSet loTypeId="urn:diagrams.loki3.com/BracketList" loCatId="other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t-EE"/>
        </a:p>
      </dgm:t>
    </dgm:pt>
    <dgm:pt modelId="{B72D9C88-3411-4377-A2D2-BBCC59000C41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t-EE" sz="2000" dirty="0" smtClean="0">
              <a:solidFill>
                <a:schemeClr val="accent1">
                  <a:lumMod val="50000"/>
                </a:schemeClr>
              </a:solidFill>
            </a:rPr>
            <a:t>Ebavõrdsuse</a:t>
          </a:r>
        </a:p>
        <a:p>
          <a:r>
            <a:rPr lang="et-EE" sz="2000" dirty="0" smtClean="0">
              <a:solidFill>
                <a:schemeClr val="accent1">
                  <a:lumMod val="50000"/>
                </a:schemeClr>
              </a:solidFill>
            </a:rPr>
            <a:t>vähendamine</a:t>
          </a:r>
          <a:r>
            <a:rPr lang="et-EE" sz="2000" dirty="0" smtClean="0"/>
            <a:t> vähendamine</a:t>
          </a:r>
          <a:endParaRPr lang="et-EE" sz="2000" dirty="0"/>
        </a:p>
      </dgm:t>
    </dgm:pt>
    <dgm:pt modelId="{B48E99B2-2452-4692-9F01-0DA00CDC1A04}" type="parTrans" cxnId="{28C6D5A5-D187-4BB8-8396-2A45D9B2F3D7}">
      <dgm:prSet/>
      <dgm:spPr/>
      <dgm:t>
        <a:bodyPr/>
        <a:lstStyle/>
        <a:p>
          <a:endParaRPr lang="et-EE"/>
        </a:p>
      </dgm:t>
    </dgm:pt>
    <dgm:pt modelId="{2B6FB6BD-CB1C-45E8-9453-9E57BA93D315}" type="sibTrans" cxnId="{28C6D5A5-D187-4BB8-8396-2A45D9B2F3D7}">
      <dgm:prSet/>
      <dgm:spPr/>
      <dgm:t>
        <a:bodyPr/>
        <a:lstStyle/>
        <a:p>
          <a:endParaRPr lang="et-EE"/>
        </a:p>
      </dgm:t>
    </dgm:pt>
    <dgm:pt modelId="{8E64CE97-FE52-49A6-99D0-A080C8FEDD9E}">
      <dgm:prSet phldrT="[Text]"/>
      <dgm:spPr/>
      <dgm:t>
        <a:bodyPr/>
        <a:lstStyle/>
        <a:p>
          <a:r>
            <a:rPr lang="en-GB" b="1" dirty="0" err="1" smtClean="0"/>
            <a:t>Ära</a:t>
          </a:r>
          <a:r>
            <a:rPr lang="en-GB" b="1" dirty="0" smtClean="0"/>
            <a:t> </a:t>
          </a:r>
          <a:r>
            <a:rPr lang="en-GB" b="1" dirty="0" err="1" smtClean="0"/>
            <a:t>hoida</a:t>
          </a:r>
          <a:r>
            <a:rPr lang="en-GB" b="1" dirty="0" smtClean="0"/>
            <a:t>, </a:t>
          </a:r>
          <a:r>
            <a:rPr lang="en-GB" b="1" dirty="0" err="1" smtClean="0"/>
            <a:t>vähendada</a:t>
          </a:r>
          <a:r>
            <a:rPr lang="en-GB" b="1" dirty="0" smtClean="0"/>
            <a:t> </a:t>
          </a:r>
          <a:r>
            <a:rPr lang="en-GB" b="1" dirty="0" err="1" smtClean="0"/>
            <a:t>või</a:t>
          </a:r>
          <a:r>
            <a:rPr lang="en-GB" b="1" dirty="0" smtClean="0"/>
            <a:t> </a:t>
          </a:r>
          <a:r>
            <a:rPr lang="en-GB" b="1" dirty="0" err="1" smtClean="0"/>
            <a:t>heastada</a:t>
          </a:r>
          <a:r>
            <a:rPr lang="en-GB" b="1" dirty="0" smtClean="0"/>
            <a:t> </a:t>
          </a:r>
          <a:r>
            <a:rPr lang="en-GB" b="1" dirty="0" err="1" smtClean="0"/>
            <a:t>hoiakutest</a:t>
          </a:r>
          <a:r>
            <a:rPr lang="en-GB" b="1" dirty="0" smtClean="0"/>
            <a:t>, </a:t>
          </a:r>
          <a:r>
            <a:rPr lang="en-GB" b="1" dirty="0" err="1" smtClean="0"/>
            <a:t>käitumismallidest</a:t>
          </a:r>
          <a:r>
            <a:rPr lang="en-GB" b="1" dirty="0" smtClean="0"/>
            <a:t>, </a:t>
          </a:r>
          <a:r>
            <a:rPr lang="en-GB" b="1" dirty="0" err="1" smtClean="0"/>
            <a:t>tavadest</a:t>
          </a:r>
          <a:r>
            <a:rPr lang="en-GB" b="1" dirty="0" smtClean="0"/>
            <a:t> </a:t>
          </a:r>
          <a:r>
            <a:rPr lang="en-GB" b="1" dirty="0" err="1" smtClean="0"/>
            <a:t>ning</a:t>
          </a:r>
          <a:r>
            <a:rPr lang="en-GB" b="1" dirty="0" smtClean="0"/>
            <a:t> </a:t>
          </a:r>
          <a:r>
            <a:rPr lang="en-GB" b="1" dirty="0" err="1" smtClean="0"/>
            <a:t>sotsiaalsetest</a:t>
          </a:r>
          <a:r>
            <a:rPr lang="en-GB" b="1" dirty="0" smtClean="0"/>
            <a:t> </a:t>
          </a:r>
          <a:r>
            <a:rPr lang="en-GB" b="1" dirty="0" err="1" smtClean="0"/>
            <a:t>struktuuridest</a:t>
          </a:r>
          <a:r>
            <a:rPr lang="en-GB" b="1" dirty="0" smtClean="0"/>
            <a:t> </a:t>
          </a:r>
          <a:r>
            <a:rPr lang="en-GB" b="1" dirty="0" err="1" smtClean="0"/>
            <a:t>tingitud</a:t>
          </a:r>
          <a:r>
            <a:rPr lang="en-GB" b="1" dirty="0" smtClean="0"/>
            <a:t> </a:t>
          </a:r>
          <a:r>
            <a:rPr lang="en-GB" b="1" dirty="0" err="1" smtClean="0"/>
            <a:t>ebasoodsamat</a:t>
          </a:r>
          <a:r>
            <a:rPr lang="en-GB" b="1" dirty="0" smtClean="0"/>
            <a:t> </a:t>
          </a:r>
          <a:r>
            <a:rPr lang="en-GB" b="1" dirty="0" err="1" smtClean="0"/>
            <a:t>olukorda</a:t>
          </a:r>
          <a:endParaRPr lang="et-EE" b="1" dirty="0"/>
        </a:p>
      </dgm:t>
    </dgm:pt>
    <dgm:pt modelId="{29BC34B3-914C-4554-BAD5-1133CCDBF4B3}" type="parTrans" cxnId="{02ACF246-D304-4EB5-BE91-4BFE7F14EBA4}">
      <dgm:prSet/>
      <dgm:spPr/>
      <dgm:t>
        <a:bodyPr/>
        <a:lstStyle/>
        <a:p>
          <a:endParaRPr lang="et-EE"/>
        </a:p>
      </dgm:t>
    </dgm:pt>
    <dgm:pt modelId="{993AD6E4-6667-4BC1-8831-7966F6C88EB0}" type="sibTrans" cxnId="{02ACF246-D304-4EB5-BE91-4BFE7F14EBA4}">
      <dgm:prSet/>
      <dgm:spPr/>
      <dgm:t>
        <a:bodyPr/>
        <a:lstStyle/>
        <a:p>
          <a:endParaRPr lang="et-EE"/>
        </a:p>
      </dgm:t>
    </dgm:pt>
    <dgm:pt modelId="{B95E8790-094F-4A34-B768-1E62DFC4DEB2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t-EE" dirty="0" smtClean="0">
              <a:solidFill>
                <a:schemeClr val="accent1">
                  <a:lumMod val="50000"/>
                </a:schemeClr>
              </a:solidFill>
            </a:rPr>
            <a:t>de facto võrdsuse saavutamine</a:t>
          </a:r>
          <a:endParaRPr lang="et-EE" dirty="0">
            <a:solidFill>
              <a:schemeClr val="accent1">
                <a:lumMod val="50000"/>
              </a:schemeClr>
            </a:solidFill>
          </a:endParaRPr>
        </a:p>
      </dgm:t>
    </dgm:pt>
    <dgm:pt modelId="{CD061B27-FFFB-4E29-8ED3-E0C7A614100D}" type="parTrans" cxnId="{E1414E7A-0395-4917-A1FC-B53457ED2403}">
      <dgm:prSet/>
      <dgm:spPr/>
      <dgm:t>
        <a:bodyPr/>
        <a:lstStyle/>
        <a:p>
          <a:endParaRPr lang="et-EE"/>
        </a:p>
      </dgm:t>
    </dgm:pt>
    <dgm:pt modelId="{881C26B6-615D-4DF7-A8E6-6924D456199D}" type="sibTrans" cxnId="{E1414E7A-0395-4917-A1FC-B53457ED2403}">
      <dgm:prSet/>
      <dgm:spPr/>
      <dgm:t>
        <a:bodyPr/>
        <a:lstStyle/>
        <a:p>
          <a:endParaRPr lang="et-EE"/>
        </a:p>
      </dgm:t>
    </dgm:pt>
    <dgm:pt modelId="{CB8AF34D-29D7-446F-8250-825A3E9899F1}">
      <dgm:prSet phldrT="[Text]"/>
      <dgm:spPr/>
      <dgm:t>
        <a:bodyPr/>
        <a:lstStyle/>
        <a:p>
          <a:r>
            <a:rPr lang="en-GB" b="1" dirty="0" err="1" smtClean="0"/>
            <a:t>Kiirendada</a:t>
          </a:r>
          <a:r>
            <a:rPr lang="en-GB" b="1" dirty="0" smtClean="0"/>
            <a:t> </a:t>
          </a:r>
          <a:r>
            <a:rPr lang="en-GB" b="1" dirty="0" err="1" smtClean="0"/>
            <a:t>teatud</a:t>
          </a:r>
          <a:r>
            <a:rPr lang="en-GB" b="1" dirty="0" smtClean="0"/>
            <a:t> </a:t>
          </a:r>
          <a:r>
            <a:rPr lang="en-GB" b="1" dirty="0" err="1" smtClean="0"/>
            <a:t>grupi</a:t>
          </a:r>
          <a:r>
            <a:rPr lang="en-GB" b="1" dirty="0" smtClean="0"/>
            <a:t> </a:t>
          </a:r>
          <a:r>
            <a:rPr lang="en-GB" b="1" dirty="0" err="1" smtClean="0"/>
            <a:t>olukorra</a:t>
          </a:r>
          <a:r>
            <a:rPr lang="en-GB" b="1" dirty="0" smtClean="0"/>
            <a:t> </a:t>
          </a:r>
          <a:r>
            <a:rPr lang="en-GB" b="1" dirty="0" err="1" smtClean="0"/>
            <a:t>parandamist</a:t>
          </a:r>
          <a:r>
            <a:rPr lang="en-GB" b="1" dirty="0" smtClean="0"/>
            <a:t> </a:t>
          </a:r>
          <a:endParaRPr lang="et-EE" b="1" dirty="0"/>
        </a:p>
      </dgm:t>
    </dgm:pt>
    <dgm:pt modelId="{1D1C6981-8698-431E-BC39-386011A2AE1D}" type="parTrans" cxnId="{43FE5836-0979-4AFD-B135-75FD929E845D}">
      <dgm:prSet/>
      <dgm:spPr/>
      <dgm:t>
        <a:bodyPr/>
        <a:lstStyle/>
        <a:p>
          <a:endParaRPr lang="et-EE"/>
        </a:p>
      </dgm:t>
    </dgm:pt>
    <dgm:pt modelId="{7C227C30-B9F8-4EF8-90DE-5C1B08B4809F}" type="sibTrans" cxnId="{43FE5836-0979-4AFD-B135-75FD929E845D}">
      <dgm:prSet/>
      <dgm:spPr/>
      <dgm:t>
        <a:bodyPr/>
        <a:lstStyle/>
        <a:p>
          <a:endParaRPr lang="et-EE"/>
        </a:p>
      </dgm:t>
    </dgm:pt>
    <dgm:pt modelId="{2B8C4C85-51BE-47EC-995E-1AC032845A4C}" type="pres">
      <dgm:prSet presAssocID="{233F5A17-235F-4543-875D-4B71A195208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BF1BC4E0-2160-4918-9A00-623A2BB5E5D5}" type="pres">
      <dgm:prSet presAssocID="{B72D9C88-3411-4377-A2D2-BBCC59000C41}" presName="linNode" presStyleCnt="0"/>
      <dgm:spPr/>
    </dgm:pt>
    <dgm:pt modelId="{A87114D7-9198-42D5-AF39-9A93ABE6E7E2}" type="pres">
      <dgm:prSet presAssocID="{B72D9C88-3411-4377-A2D2-BBCC59000C41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0E96101A-0E86-46CB-9217-0751D5B37017}" type="pres">
      <dgm:prSet presAssocID="{B72D9C88-3411-4377-A2D2-BBCC59000C41}" presName="bracket" presStyleLbl="parChTrans1D1" presStyleIdx="0" presStyleCnt="2" custFlipHor="0" custScaleX="84698"/>
      <dgm:spPr/>
    </dgm:pt>
    <dgm:pt modelId="{48C0DAE1-74CE-443E-9468-3835FD549BA6}" type="pres">
      <dgm:prSet presAssocID="{B72D9C88-3411-4377-A2D2-BBCC59000C41}" presName="spH" presStyleCnt="0"/>
      <dgm:spPr/>
    </dgm:pt>
    <dgm:pt modelId="{F95AA6CA-FE0D-47E7-8599-35655116C330}" type="pres">
      <dgm:prSet presAssocID="{B72D9C88-3411-4377-A2D2-BBCC59000C41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6B4155E9-3D76-49BA-AE93-14263148E582}" type="pres">
      <dgm:prSet presAssocID="{2B6FB6BD-CB1C-45E8-9453-9E57BA93D315}" presName="spV" presStyleCnt="0"/>
      <dgm:spPr/>
    </dgm:pt>
    <dgm:pt modelId="{0184A719-6EA9-4E89-B638-CC3D500AA806}" type="pres">
      <dgm:prSet presAssocID="{B95E8790-094F-4A34-B768-1E62DFC4DEB2}" presName="linNode" presStyleCnt="0"/>
      <dgm:spPr/>
    </dgm:pt>
    <dgm:pt modelId="{DF7EC51B-4194-45C3-A731-9C3FEA95B419}" type="pres">
      <dgm:prSet presAssocID="{B95E8790-094F-4A34-B768-1E62DFC4DEB2}" presName="parTx" presStyleLbl="revTx" presStyleIdx="1" presStyleCnt="2" custLinFactNeighborX="1539" custLinFactNeighborY="405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F4218CFF-8B80-4012-BE07-6B04E385DE49}" type="pres">
      <dgm:prSet presAssocID="{B95E8790-094F-4A34-B768-1E62DFC4DEB2}" presName="bracket" presStyleLbl="parChTrans1D1" presStyleIdx="1" presStyleCnt="2" custScaleX="59191" custScaleY="99509"/>
      <dgm:spPr/>
    </dgm:pt>
    <dgm:pt modelId="{D8601D0E-F20A-4912-B249-5EA36529CC6F}" type="pres">
      <dgm:prSet presAssocID="{B95E8790-094F-4A34-B768-1E62DFC4DEB2}" presName="spH" presStyleCnt="0"/>
      <dgm:spPr/>
    </dgm:pt>
    <dgm:pt modelId="{4EA8FF35-EA1F-475F-AA49-A6A6B6676488}" type="pres">
      <dgm:prSet presAssocID="{B95E8790-094F-4A34-B768-1E62DFC4DEB2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E1414E7A-0395-4917-A1FC-B53457ED2403}" srcId="{233F5A17-235F-4543-875D-4B71A1952084}" destId="{B95E8790-094F-4A34-B768-1E62DFC4DEB2}" srcOrd="1" destOrd="0" parTransId="{CD061B27-FFFB-4E29-8ED3-E0C7A614100D}" sibTransId="{881C26B6-615D-4DF7-A8E6-6924D456199D}"/>
    <dgm:cxn modelId="{C093C8D1-E02D-4992-A37E-5330039059DA}" type="presOf" srcId="{8E64CE97-FE52-49A6-99D0-A080C8FEDD9E}" destId="{F95AA6CA-FE0D-47E7-8599-35655116C330}" srcOrd="0" destOrd="0" presId="urn:diagrams.loki3.com/BracketList"/>
    <dgm:cxn modelId="{02ACF246-D304-4EB5-BE91-4BFE7F14EBA4}" srcId="{B72D9C88-3411-4377-A2D2-BBCC59000C41}" destId="{8E64CE97-FE52-49A6-99D0-A080C8FEDD9E}" srcOrd="0" destOrd="0" parTransId="{29BC34B3-914C-4554-BAD5-1133CCDBF4B3}" sibTransId="{993AD6E4-6667-4BC1-8831-7966F6C88EB0}"/>
    <dgm:cxn modelId="{356DAEE1-91D1-4CFA-9F09-C85B27088F76}" type="presOf" srcId="{233F5A17-235F-4543-875D-4B71A1952084}" destId="{2B8C4C85-51BE-47EC-995E-1AC032845A4C}" srcOrd="0" destOrd="0" presId="urn:diagrams.loki3.com/BracketList"/>
    <dgm:cxn modelId="{28C6D5A5-D187-4BB8-8396-2A45D9B2F3D7}" srcId="{233F5A17-235F-4543-875D-4B71A1952084}" destId="{B72D9C88-3411-4377-A2D2-BBCC59000C41}" srcOrd="0" destOrd="0" parTransId="{B48E99B2-2452-4692-9F01-0DA00CDC1A04}" sibTransId="{2B6FB6BD-CB1C-45E8-9453-9E57BA93D315}"/>
    <dgm:cxn modelId="{0F029342-68FA-46B7-A482-BD611CD7A87F}" type="presOf" srcId="{B72D9C88-3411-4377-A2D2-BBCC59000C41}" destId="{A87114D7-9198-42D5-AF39-9A93ABE6E7E2}" srcOrd="0" destOrd="0" presId="urn:diagrams.loki3.com/BracketList"/>
    <dgm:cxn modelId="{6312FFFC-CEB4-4379-8FD4-1BF0883FA9D1}" type="presOf" srcId="{B95E8790-094F-4A34-B768-1E62DFC4DEB2}" destId="{DF7EC51B-4194-45C3-A731-9C3FEA95B419}" srcOrd="0" destOrd="0" presId="urn:diagrams.loki3.com/BracketList"/>
    <dgm:cxn modelId="{2205A58F-3650-4310-8912-6E41C3DF5414}" type="presOf" srcId="{CB8AF34D-29D7-446F-8250-825A3E9899F1}" destId="{4EA8FF35-EA1F-475F-AA49-A6A6B6676488}" srcOrd="0" destOrd="0" presId="urn:diagrams.loki3.com/BracketList"/>
    <dgm:cxn modelId="{43FE5836-0979-4AFD-B135-75FD929E845D}" srcId="{B95E8790-094F-4A34-B768-1E62DFC4DEB2}" destId="{CB8AF34D-29D7-446F-8250-825A3E9899F1}" srcOrd="0" destOrd="0" parTransId="{1D1C6981-8698-431E-BC39-386011A2AE1D}" sibTransId="{7C227C30-B9F8-4EF8-90DE-5C1B08B4809F}"/>
    <dgm:cxn modelId="{C5831574-8D2C-4DC1-A11C-B090458395D4}" type="presParOf" srcId="{2B8C4C85-51BE-47EC-995E-1AC032845A4C}" destId="{BF1BC4E0-2160-4918-9A00-623A2BB5E5D5}" srcOrd="0" destOrd="0" presId="urn:diagrams.loki3.com/BracketList"/>
    <dgm:cxn modelId="{381606AC-5808-4524-B37A-288056007984}" type="presParOf" srcId="{BF1BC4E0-2160-4918-9A00-623A2BB5E5D5}" destId="{A87114D7-9198-42D5-AF39-9A93ABE6E7E2}" srcOrd="0" destOrd="0" presId="urn:diagrams.loki3.com/BracketList"/>
    <dgm:cxn modelId="{FCEB8F86-4B46-46CA-9EB3-45C038C67B23}" type="presParOf" srcId="{BF1BC4E0-2160-4918-9A00-623A2BB5E5D5}" destId="{0E96101A-0E86-46CB-9217-0751D5B37017}" srcOrd="1" destOrd="0" presId="urn:diagrams.loki3.com/BracketList"/>
    <dgm:cxn modelId="{1DF9FB82-235F-4B6A-9A54-B10B345B04D7}" type="presParOf" srcId="{BF1BC4E0-2160-4918-9A00-623A2BB5E5D5}" destId="{48C0DAE1-74CE-443E-9468-3835FD549BA6}" srcOrd="2" destOrd="0" presId="urn:diagrams.loki3.com/BracketList"/>
    <dgm:cxn modelId="{0F942007-2962-4B9E-ABD5-1A1E90F3D744}" type="presParOf" srcId="{BF1BC4E0-2160-4918-9A00-623A2BB5E5D5}" destId="{F95AA6CA-FE0D-47E7-8599-35655116C330}" srcOrd="3" destOrd="0" presId="urn:diagrams.loki3.com/BracketList"/>
    <dgm:cxn modelId="{C9ABC580-E2CB-43CA-83A4-95ED056712A4}" type="presParOf" srcId="{2B8C4C85-51BE-47EC-995E-1AC032845A4C}" destId="{6B4155E9-3D76-49BA-AE93-14263148E582}" srcOrd="1" destOrd="0" presId="urn:diagrams.loki3.com/BracketList"/>
    <dgm:cxn modelId="{B4767A95-C33F-489D-A0CA-2B9D2729AD7B}" type="presParOf" srcId="{2B8C4C85-51BE-47EC-995E-1AC032845A4C}" destId="{0184A719-6EA9-4E89-B638-CC3D500AA806}" srcOrd="2" destOrd="0" presId="urn:diagrams.loki3.com/BracketList"/>
    <dgm:cxn modelId="{89204F20-EC60-4EAF-AAF2-FC73ABCEEAB3}" type="presParOf" srcId="{0184A719-6EA9-4E89-B638-CC3D500AA806}" destId="{DF7EC51B-4194-45C3-A731-9C3FEA95B419}" srcOrd="0" destOrd="0" presId="urn:diagrams.loki3.com/BracketList"/>
    <dgm:cxn modelId="{59647890-C073-4F39-B392-CFD3BE58B0E6}" type="presParOf" srcId="{0184A719-6EA9-4E89-B638-CC3D500AA806}" destId="{F4218CFF-8B80-4012-BE07-6B04E385DE49}" srcOrd="1" destOrd="0" presId="urn:diagrams.loki3.com/BracketList"/>
    <dgm:cxn modelId="{C69D06A3-6B01-4722-96AA-1B8806211FF8}" type="presParOf" srcId="{0184A719-6EA9-4E89-B638-CC3D500AA806}" destId="{D8601D0E-F20A-4912-B249-5EA36529CC6F}" srcOrd="2" destOrd="0" presId="urn:diagrams.loki3.com/BracketList"/>
    <dgm:cxn modelId="{6390FD80-2A90-4768-82F6-F03B19CD66C5}" type="presParOf" srcId="{0184A719-6EA9-4E89-B638-CC3D500AA806}" destId="{4EA8FF35-EA1F-475F-AA49-A6A6B6676488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987BE8-681D-49C2-896F-C3B7AD08C7F9}" type="doc">
      <dgm:prSet loTypeId="urn:diagrams.loki3.com/BracketList" loCatId="list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et-EE"/>
        </a:p>
      </dgm:t>
    </dgm:pt>
    <dgm:pt modelId="{2FE59797-E186-4208-8B5C-88376B48107A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t-EE" dirty="0" smtClean="0">
              <a:solidFill>
                <a:schemeClr val="accent1">
                  <a:lumMod val="50000"/>
                </a:schemeClr>
              </a:solidFill>
            </a:rPr>
            <a:t>Mentaliteedi ja kultuuri muutmine</a:t>
          </a:r>
          <a:endParaRPr lang="et-EE" dirty="0">
            <a:solidFill>
              <a:schemeClr val="accent1">
                <a:lumMod val="50000"/>
              </a:schemeClr>
            </a:solidFill>
          </a:endParaRPr>
        </a:p>
      </dgm:t>
    </dgm:pt>
    <dgm:pt modelId="{1084137D-A2EF-45F1-A6AF-E736C2530D70}" type="parTrans" cxnId="{5865583A-D2AC-46C2-834A-C0CD8C70F820}">
      <dgm:prSet/>
      <dgm:spPr/>
      <dgm:t>
        <a:bodyPr/>
        <a:lstStyle/>
        <a:p>
          <a:endParaRPr lang="et-EE"/>
        </a:p>
      </dgm:t>
    </dgm:pt>
    <dgm:pt modelId="{2750C68E-53D3-4D5F-838C-642DAB351C7A}" type="sibTrans" cxnId="{5865583A-D2AC-46C2-834A-C0CD8C70F820}">
      <dgm:prSet/>
      <dgm:spPr/>
      <dgm:t>
        <a:bodyPr/>
        <a:lstStyle/>
        <a:p>
          <a:endParaRPr lang="et-EE"/>
        </a:p>
      </dgm:t>
    </dgm:pt>
    <dgm:pt modelId="{1CAA5DD9-AA5C-49FF-A9C8-3F525BCB1C38}">
      <dgm:prSet phldrT="[Text]"/>
      <dgm:spPr/>
      <dgm:t>
        <a:bodyPr/>
        <a:lstStyle/>
        <a:p>
          <a:r>
            <a:rPr lang="et-EE" b="1" dirty="0" smtClean="0"/>
            <a:t>Viia sisse institutsionaalseid  </a:t>
          </a:r>
          <a:r>
            <a:rPr lang="en-GB" b="1" dirty="0" err="1" smtClean="0"/>
            <a:t>muudatusi</a:t>
          </a:r>
          <a:r>
            <a:rPr lang="en-GB" b="1" dirty="0" smtClean="0"/>
            <a:t>, </a:t>
          </a:r>
          <a:r>
            <a:rPr lang="en-GB" b="1" dirty="0" err="1" smtClean="0"/>
            <a:t>mis</a:t>
          </a:r>
          <a:r>
            <a:rPr lang="en-GB" b="1" dirty="0" smtClean="0"/>
            <a:t> </a:t>
          </a:r>
          <a:r>
            <a:rPr lang="en-GB" b="1" dirty="0" err="1" smtClean="0"/>
            <a:t>toetaks</a:t>
          </a:r>
          <a:r>
            <a:rPr lang="en-GB" b="1" dirty="0" smtClean="0"/>
            <a:t>  </a:t>
          </a:r>
          <a:r>
            <a:rPr lang="en-GB" b="1" dirty="0" err="1" smtClean="0"/>
            <a:t>stereotüüpide</a:t>
          </a:r>
          <a:r>
            <a:rPr lang="en-GB" b="1" dirty="0" smtClean="0"/>
            <a:t> </a:t>
          </a:r>
          <a:r>
            <a:rPr lang="en-GB" b="1" dirty="0" err="1" smtClean="0"/>
            <a:t>ja</a:t>
          </a:r>
          <a:r>
            <a:rPr lang="en-GB" b="1" dirty="0" smtClean="0"/>
            <a:t> </a:t>
          </a:r>
          <a:r>
            <a:rPr lang="en-GB" b="1" dirty="0" err="1" smtClean="0"/>
            <a:t>müütide</a:t>
          </a:r>
          <a:r>
            <a:rPr lang="en-GB" b="1" dirty="0" smtClean="0"/>
            <a:t> </a:t>
          </a:r>
          <a:r>
            <a:rPr lang="en-GB" b="1" dirty="0" err="1" smtClean="0"/>
            <a:t>kummutamist</a:t>
          </a:r>
          <a:r>
            <a:rPr lang="en-GB" b="1" dirty="0" smtClean="0"/>
            <a:t>, </a:t>
          </a:r>
          <a:r>
            <a:rPr lang="en-GB" b="1" dirty="0" err="1" smtClean="0"/>
            <a:t>eelarvamuste</a:t>
          </a:r>
          <a:r>
            <a:rPr lang="en-GB" b="1" dirty="0" smtClean="0"/>
            <a:t>, </a:t>
          </a:r>
          <a:r>
            <a:rPr lang="en-GB" b="1" dirty="0" err="1" smtClean="0"/>
            <a:t>alandamise</a:t>
          </a:r>
          <a:r>
            <a:rPr lang="en-GB" b="1" dirty="0" smtClean="0"/>
            <a:t> </a:t>
          </a:r>
          <a:r>
            <a:rPr lang="en-GB" b="1" dirty="0" err="1" smtClean="0"/>
            <a:t>ja</a:t>
          </a:r>
          <a:r>
            <a:rPr lang="en-GB" b="1" dirty="0" smtClean="0"/>
            <a:t> </a:t>
          </a:r>
          <a:r>
            <a:rPr lang="en-GB" b="1" dirty="0" err="1" smtClean="0"/>
            <a:t>vägivalla</a:t>
          </a:r>
          <a:r>
            <a:rPr lang="en-GB" b="1" dirty="0" smtClean="0"/>
            <a:t>  </a:t>
          </a:r>
          <a:r>
            <a:rPr lang="en-GB" b="1" dirty="0" err="1" smtClean="0"/>
            <a:t>vähendamist</a:t>
          </a:r>
          <a:r>
            <a:rPr lang="en-GB" b="1" dirty="0" smtClean="0"/>
            <a:t> </a:t>
          </a:r>
          <a:r>
            <a:rPr lang="en-GB" b="1" dirty="0" err="1" smtClean="0"/>
            <a:t>jms</a:t>
          </a:r>
          <a:r>
            <a:rPr lang="en-GB" b="1" dirty="0" smtClean="0"/>
            <a:t>. </a:t>
          </a:r>
          <a:endParaRPr lang="et-EE" b="1" dirty="0"/>
        </a:p>
      </dgm:t>
    </dgm:pt>
    <dgm:pt modelId="{3576E691-F677-447B-8607-C6C2250DE5F3}" type="parTrans" cxnId="{DF9F14B1-0CE6-4C6E-8BA8-8AABCC332040}">
      <dgm:prSet/>
      <dgm:spPr/>
      <dgm:t>
        <a:bodyPr/>
        <a:lstStyle/>
        <a:p>
          <a:endParaRPr lang="et-EE"/>
        </a:p>
      </dgm:t>
    </dgm:pt>
    <dgm:pt modelId="{AC68B5BD-282B-4E5D-BF9A-694620FF0992}" type="sibTrans" cxnId="{DF9F14B1-0CE6-4C6E-8BA8-8AABCC332040}">
      <dgm:prSet/>
      <dgm:spPr/>
      <dgm:t>
        <a:bodyPr/>
        <a:lstStyle/>
        <a:p>
          <a:endParaRPr lang="et-EE"/>
        </a:p>
      </dgm:t>
    </dgm:pt>
    <dgm:pt modelId="{1CEE66BD-8CA6-4A3C-AE3F-F0C7A7EF36EF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t-EE" dirty="0" smtClean="0">
              <a:solidFill>
                <a:schemeClr val="accent1">
                  <a:lumMod val="50000"/>
                </a:schemeClr>
              </a:solidFill>
            </a:rPr>
            <a:t>Inimeste põhiõiguste kaitstus ja tunnustamine</a:t>
          </a:r>
          <a:endParaRPr lang="et-EE" dirty="0">
            <a:solidFill>
              <a:schemeClr val="accent1">
                <a:lumMod val="50000"/>
              </a:schemeClr>
            </a:solidFill>
          </a:endParaRPr>
        </a:p>
      </dgm:t>
    </dgm:pt>
    <dgm:pt modelId="{59647B80-3F97-4FC2-B2DF-61180E07B402}" type="parTrans" cxnId="{7D620E5E-FDD8-4945-A42D-F50530629FB8}">
      <dgm:prSet/>
      <dgm:spPr/>
      <dgm:t>
        <a:bodyPr/>
        <a:lstStyle/>
        <a:p>
          <a:endParaRPr lang="et-EE"/>
        </a:p>
      </dgm:t>
    </dgm:pt>
    <dgm:pt modelId="{8FF8B6FE-FA6F-409F-B3A2-1A5A8CDF9AE7}" type="sibTrans" cxnId="{7D620E5E-FDD8-4945-A42D-F50530629FB8}">
      <dgm:prSet/>
      <dgm:spPr/>
      <dgm:t>
        <a:bodyPr/>
        <a:lstStyle/>
        <a:p>
          <a:endParaRPr lang="et-EE"/>
        </a:p>
      </dgm:t>
    </dgm:pt>
    <dgm:pt modelId="{7815ADC5-CA57-4264-8AE4-170F71875DCF}">
      <dgm:prSet phldrT="[Text]"/>
      <dgm:spPr/>
      <dgm:t>
        <a:bodyPr/>
        <a:lstStyle/>
        <a:p>
          <a:r>
            <a:rPr lang="et-EE" b="1" dirty="0" smtClean="0"/>
            <a:t>Saavutada üldine teadlikkus ja inimväärikuse tunnustamine, inimkeskne ühiskond</a:t>
          </a:r>
          <a:endParaRPr lang="et-EE" b="1" dirty="0"/>
        </a:p>
      </dgm:t>
    </dgm:pt>
    <dgm:pt modelId="{E389EE33-4381-4B7B-A532-0B698DC7FB45}" type="sibTrans" cxnId="{9C46B443-6FDC-40AD-8B5D-C3BB48ED4987}">
      <dgm:prSet/>
      <dgm:spPr/>
      <dgm:t>
        <a:bodyPr/>
        <a:lstStyle/>
        <a:p>
          <a:endParaRPr lang="et-EE"/>
        </a:p>
      </dgm:t>
    </dgm:pt>
    <dgm:pt modelId="{68F5596E-CF5F-42D1-A85E-7C87A05649CB}" type="parTrans" cxnId="{9C46B443-6FDC-40AD-8B5D-C3BB48ED4987}">
      <dgm:prSet/>
      <dgm:spPr/>
      <dgm:t>
        <a:bodyPr/>
        <a:lstStyle/>
        <a:p>
          <a:endParaRPr lang="et-EE"/>
        </a:p>
      </dgm:t>
    </dgm:pt>
    <dgm:pt modelId="{ED56B1EA-E3E1-40A3-991D-585C10DBC47F}" type="pres">
      <dgm:prSet presAssocID="{E3987BE8-681D-49C2-896F-C3B7AD08C7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A623BBBF-1E0B-47F0-9F49-B53E87DFAEA8}" type="pres">
      <dgm:prSet presAssocID="{2FE59797-E186-4208-8B5C-88376B48107A}" presName="linNode" presStyleCnt="0"/>
      <dgm:spPr/>
    </dgm:pt>
    <dgm:pt modelId="{93F53A0E-77B9-4FB1-8B48-5F8FA644BD21}" type="pres">
      <dgm:prSet presAssocID="{2FE59797-E186-4208-8B5C-88376B48107A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93DE37C4-5859-4D2E-836E-539CE789622C}" type="pres">
      <dgm:prSet presAssocID="{2FE59797-E186-4208-8B5C-88376B48107A}" presName="bracket" presStyleLbl="parChTrans1D1" presStyleIdx="0" presStyleCnt="2"/>
      <dgm:spPr/>
    </dgm:pt>
    <dgm:pt modelId="{1C04D8F9-1B48-4246-A8BB-1368C58054F1}" type="pres">
      <dgm:prSet presAssocID="{2FE59797-E186-4208-8B5C-88376B48107A}" presName="spH" presStyleCnt="0"/>
      <dgm:spPr/>
    </dgm:pt>
    <dgm:pt modelId="{645AC282-117B-403D-B09A-1EBD92A42C9B}" type="pres">
      <dgm:prSet presAssocID="{2FE59797-E186-4208-8B5C-88376B48107A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ED522D2F-0EB2-4ABC-A775-B87D33A1FE90}" type="pres">
      <dgm:prSet presAssocID="{2750C68E-53D3-4D5F-838C-642DAB351C7A}" presName="spV" presStyleCnt="0"/>
      <dgm:spPr/>
    </dgm:pt>
    <dgm:pt modelId="{7FF8BA75-2719-417C-A4F9-073CE53C39BD}" type="pres">
      <dgm:prSet presAssocID="{1CEE66BD-8CA6-4A3C-AE3F-F0C7A7EF36EF}" presName="linNode" presStyleCnt="0"/>
      <dgm:spPr/>
    </dgm:pt>
    <dgm:pt modelId="{069F46C7-04C7-4D73-BD5C-E35B36FCD8B7}" type="pres">
      <dgm:prSet presAssocID="{1CEE66BD-8CA6-4A3C-AE3F-F0C7A7EF36EF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A6337D6E-9833-4C21-99DB-DEE4437485AA}" type="pres">
      <dgm:prSet presAssocID="{1CEE66BD-8CA6-4A3C-AE3F-F0C7A7EF36EF}" presName="bracket" presStyleLbl="parChTrans1D1" presStyleIdx="1" presStyleCnt="2"/>
      <dgm:spPr/>
    </dgm:pt>
    <dgm:pt modelId="{F0C07674-0E09-493F-B99C-BEC61648F262}" type="pres">
      <dgm:prSet presAssocID="{1CEE66BD-8CA6-4A3C-AE3F-F0C7A7EF36EF}" presName="spH" presStyleCnt="0"/>
      <dgm:spPr/>
    </dgm:pt>
    <dgm:pt modelId="{234D14B7-702A-4004-80CE-B58E45F1EF67}" type="pres">
      <dgm:prSet presAssocID="{1CEE66BD-8CA6-4A3C-AE3F-F0C7A7EF36EF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7D620E5E-FDD8-4945-A42D-F50530629FB8}" srcId="{E3987BE8-681D-49C2-896F-C3B7AD08C7F9}" destId="{1CEE66BD-8CA6-4A3C-AE3F-F0C7A7EF36EF}" srcOrd="1" destOrd="0" parTransId="{59647B80-3F97-4FC2-B2DF-61180E07B402}" sibTransId="{8FF8B6FE-FA6F-409F-B3A2-1A5A8CDF9AE7}"/>
    <dgm:cxn modelId="{4EE5E614-75E7-4CB0-81D1-083FA71CBAB8}" type="presOf" srcId="{E3987BE8-681D-49C2-896F-C3B7AD08C7F9}" destId="{ED56B1EA-E3E1-40A3-991D-585C10DBC47F}" srcOrd="0" destOrd="0" presId="urn:diagrams.loki3.com/BracketList"/>
    <dgm:cxn modelId="{DF9F14B1-0CE6-4C6E-8BA8-8AABCC332040}" srcId="{2FE59797-E186-4208-8B5C-88376B48107A}" destId="{1CAA5DD9-AA5C-49FF-A9C8-3F525BCB1C38}" srcOrd="0" destOrd="0" parTransId="{3576E691-F677-447B-8607-C6C2250DE5F3}" sibTransId="{AC68B5BD-282B-4E5D-BF9A-694620FF0992}"/>
    <dgm:cxn modelId="{34F25B11-22FF-4911-A0A8-ADE4C000AB28}" type="presOf" srcId="{1CAA5DD9-AA5C-49FF-A9C8-3F525BCB1C38}" destId="{645AC282-117B-403D-B09A-1EBD92A42C9B}" srcOrd="0" destOrd="0" presId="urn:diagrams.loki3.com/BracketList"/>
    <dgm:cxn modelId="{669308D9-7706-46CD-9239-0E05B45D0DD0}" type="presOf" srcId="{7815ADC5-CA57-4264-8AE4-170F71875DCF}" destId="{234D14B7-702A-4004-80CE-B58E45F1EF67}" srcOrd="0" destOrd="0" presId="urn:diagrams.loki3.com/BracketList"/>
    <dgm:cxn modelId="{5865583A-D2AC-46C2-834A-C0CD8C70F820}" srcId="{E3987BE8-681D-49C2-896F-C3B7AD08C7F9}" destId="{2FE59797-E186-4208-8B5C-88376B48107A}" srcOrd="0" destOrd="0" parTransId="{1084137D-A2EF-45F1-A6AF-E736C2530D70}" sibTransId="{2750C68E-53D3-4D5F-838C-642DAB351C7A}"/>
    <dgm:cxn modelId="{7A070F5B-1E95-45C0-9F58-3C5AF94F4B06}" type="presOf" srcId="{2FE59797-E186-4208-8B5C-88376B48107A}" destId="{93F53A0E-77B9-4FB1-8B48-5F8FA644BD21}" srcOrd="0" destOrd="0" presId="urn:diagrams.loki3.com/BracketList"/>
    <dgm:cxn modelId="{D9562E95-B887-45C2-8287-84AC293F7244}" type="presOf" srcId="{1CEE66BD-8CA6-4A3C-AE3F-F0C7A7EF36EF}" destId="{069F46C7-04C7-4D73-BD5C-E35B36FCD8B7}" srcOrd="0" destOrd="0" presId="urn:diagrams.loki3.com/BracketList"/>
    <dgm:cxn modelId="{9C46B443-6FDC-40AD-8B5D-C3BB48ED4987}" srcId="{1CEE66BD-8CA6-4A3C-AE3F-F0C7A7EF36EF}" destId="{7815ADC5-CA57-4264-8AE4-170F71875DCF}" srcOrd="0" destOrd="0" parTransId="{68F5596E-CF5F-42D1-A85E-7C87A05649CB}" sibTransId="{E389EE33-4381-4B7B-A532-0B698DC7FB45}"/>
    <dgm:cxn modelId="{1AA96B3D-EE54-435F-8C86-F8AEB821C6CF}" type="presParOf" srcId="{ED56B1EA-E3E1-40A3-991D-585C10DBC47F}" destId="{A623BBBF-1E0B-47F0-9F49-B53E87DFAEA8}" srcOrd="0" destOrd="0" presId="urn:diagrams.loki3.com/BracketList"/>
    <dgm:cxn modelId="{0C7C36B8-EC35-4AB0-BF0D-45D1AD431C97}" type="presParOf" srcId="{A623BBBF-1E0B-47F0-9F49-B53E87DFAEA8}" destId="{93F53A0E-77B9-4FB1-8B48-5F8FA644BD21}" srcOrd="0" destOrd="0" presId="urn:diagrams.loki3.com/BracketList"/>
    <dgm:cxn modelId="{C5EAD951-1484-45C8-87C5-624DDE0CE572}" type="presParOf" srcId="{A623BBBF-1E0B-47F0-9F49-B53E87DFAEA8}" destId="{93DE37C4-5859-4D2E-836E-539CE789622C}" srcOrd="1" destOrd="0" presId="urn:diagrams.loki3.com/BracketList"/>
    <dgm:cxn modelId="{8D51D62B-CA7D-40DB-B606-1D4F617505BC}" type="presParOf" srcId="{A623BBBF-1E0B-47F0-9F49-B53E87DFAEA8}" destId="{1C04D8F9-1B48-4246-A8BB-1368C58054F1}" srcOrd="2" destOrd="0" presId="urn:diagrams.loki3.com/BracketList"/>
    <dgm:cxn modelId="{00E920C9-1CC4-4F80-9464-7B6BA2E48E18}" type="presParOf" srcId="{A623BBBF-1E0B-47F0-9F49-B53E87DFAEA8}" destId="{645AC282-117B-403D-B09A-1EBD92A42C9B}" srcOrd="3" destOrd="0" presId="urn:diagrams.loki3.com/BracketList"/>
    <dgm:cxn modelId="{F69B5ED9-3646-4484-A91E-EB423BB5BE87}" type="presParOf" srcId="{ED56B1EA-E3E1-40A3-991D-585C10DBC47F}" destId="{ED522D2F-0EB2-4ABC-A775-B87D33A1FE90}" srcOrd="1" destOrd="0" presId="urn:diagrams.loki3.com/BracketList"/>
    <dgm:cxn modelId="{C5607004-4A4D-40C2-A095-5CC90CDD620E}" type="presParOf" srcId="{ED56B1EA-E3E1-40A3-991D-585C10DBC47F}" destId="{7FF8BA75-2719-417C-A4F9-073CE53C39BD}" srcOrd="2" destOrd="0" presId="urn:diagrams.loki3.com/BracketList"/>
    <dgm:cxn modelId="{B5A62927-E634-491E-B26D-0728812CABCC}" type="presParOf" srcId="{7FF8BA75-2719-417C-A4F9-073CE53C39BD}" destId="{069F46C7-04C7-4D73-BD5C-E35B36FCD8B7}" srcOrd="0" destOrd="0" presId="urn:diagrams.loki3.com/BracketList"/>
    <dgm:cxn modelId="{F5BF3AD1-59A4-4117-88DD-2D3EF352EC30}" type="presParOf" srcId="{7FF8BA75-2719-417C-A4F9-073CE53C39BD}" destId="{A6337D6E-9833-4C21-99DB-DEE4437485AA}" srcOrd="1" destOrd="0" presId="urn:diagrams.loki3.com/BracketList"/>
    <dgm:cxn modelId="{6607667A-E767-42A4-A238-E6079D05C1CE}" type="presParOf" srcId="{7FF8BA75-2719-417C-A4F9-073CE53C39BD}" destId="{F0C07674-0E09-493F-B99C-BEC61648F262}" srcOrd="2" destOrd="0" presId="urn:diagrams.loki3.com/BracketList"/>
    <dgm:cxn modelId="{CB7C30A0-D7B1-4911-BBC4-B33514A8236F}" type="presParOf" srcId="{7FF8BA75-2719-417C-A4F9-073CE53C39BD}" destId="{234D14B7-702A-4004-80CE-B58E45F1EF67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7114D7-9198-42D5-AF39-9A93ABE6E7E2}">
      <dsp:nvSpPr>
        <dsp:cNvPr id="0" name=""/>
        <dsp:cNvSpPr/>
      </dsp:nvSpPr>
      <dsp:spPr>
        <a:xfrm>
          <a:off x="35425" y="945915"/>
          <a:ext cx="2052807" cy="105187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dirty="0" smtClean="0">
              <a:solidFill>
                <a:schemeClr val="accent1">
                  <a:lumMod val="50000"/>
                </a:schemeClr>
              </a:solidFill>
            </a:rPr>
            <a:t>Ebavõrdsuse</a:t>
          </a:r>
        </a:p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dirty="0" smtClean="0">
              <a:solidFill>
                <a:schemeClr val="accent1">
                  <a:lumMod val="50000"/>
                </a:schemeClr>
              </a:solidFill>
            </a:rPr>
            <a:t>vähendamine</a:t>
          </a:r>
          <a:r>
            <a:rPr lang="et-EE" sz="2000" kern="1200" dirty="0" smtClean="0"/>
            <a:t> vähendamine</a:t>
          </a:r>
          <a:endParaRPr lang="et-EE" sz="2000" kern="1200" dirty="0"/>
        </a:p>
      </dsp:txBody>
      <dsp:txXfrm>
        <a:off x="35425" y="945915"/>
        <a:ext cx="2052807" cy="1051875"/>
      </dsp:txXfrm>
    </dsp:sp>
    <dsp:sp modelId="{0E96101A-0E86-46CB-9217-0751D5B37017}">
      <dsp:nvSpPr>
        <dsp:cNvPr id="0" name=""/>
        <dsp:cNvSpPr/>
      </dsp:nvSpPr>
      <dsp:spPr>
        <a:xfrm>
          <a:off x="2088232" y="502155"/>
          <a:ext cx="347737" cy="19393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AA6CA-FE0D-47E7-8599-35655116C330}">
      <dsp:nvSpPr>
        <dsp:cNvPr id="0" name=""/>
        <dsp:cNvSpPr/>
      </dsp:nvSpPr>
      <dsp:spPr>
        <a:xfrm>
          <a:off x="2600194" y="502155"/>
          <a:ext cx="5583635" cy="19393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b="1" kern="1200" dirty="0" err="1" smtClean="0"/>
            <a:t>Ära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hoida</a:t>
          </a:r>
          <a:r>
            <a:rPr lang="en-GB" sz="2500" b="1" kern="1200" dirty="0" smtClean="0"/>
            <a:t>, </a:t>
          </a:r>
          <a:r>
            <a:rPr lang="en-GB" sz="2500" b="1" kern="1200" dirty="0" err="1" smtClean="0"/>
            <a:t>vähendada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või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heastada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hoiakutest</a:t>
          </a:r>
          <a:r>
            <a:rPr lang="en-GB" sz="2500" b="1" kern="1200" dirty="0" smtClean="0"/>
            <a:t>, </a:t>
          </a:r>
          <a:r>
            <a:rPr lang="en-GB" sz="2500" b="1" kern="1200" dirty="0" err="1" smtClean="0"/>
            <a:t>käitumismallidest</a:t>
          </a:r>
          <a:r>
            <a:rPr lang="en-GB" sz="2500" b="1" kern="1200" dirty="0" smtClean="0"/>
            <a:t>, </a:t>
          </a:r>
          <a:r>
            <a:rPr lang="en-GB" sz="2500" b="1" kern="1200" dirty="0" err="1" smtClean="0"/>
            <a:t>tavadest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ning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sotsiaalsetest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struktuuridest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tingitud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ebasoodsamat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olukorda</a:t>
          </a:r>
          <a:endParaRPr lang="et-EE" sz="2500" b="1" kern="1200" dirty="0"/>
        </a:p>
      </dsp:txBody>
      <dsp:txXfrm>
        <a:off x="2600194" y="502155"/>
        <a:ext cx="5583635" cy="1939394"/>
      </dsp:txXfrm>
    </dsp:sp>
    <dsp:sp modelId="{DF7EC51B-4194-45C3-A731-9C3FEA95B419}">
      <dsp:nvSpPr>
        <dsp:cNvPr id="0" name=""/>
        <dsp:cNvSpPr/>
      </dsp:nvSpPr>
      <dsp:spPr>
        <a:xfrm>
          <a:off x="41743" y="2579163"/>
          <a:ext cx="2052807" cy="11756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63500" rIns="177800" bIns="63500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500" kern="1200" dirty="0" smtClean="0">
              <a:solidFill>
                <a:schemeClr val="accent1">
                  <a:lumMod val="50000"/>
                </a:schemeClr>
              </a:solidFill>
            </a:rPr>
            <a:t>de facto võrdsuse saavutamine</a:t>
          </a:r>
          <a:endParaRPr lang="et-EE" sz="25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1743" y="2579163"/>
        <a:ext cx="2052807" cy="1175625"/>
      </dsp:txXfrm>
    </dsp:sp>
    <dsp:sp modelId="{F4218CFF-8B80-4012-BE07-6B04E385DE49}">
      <dsp:nvSpPr>
        <dsp:cNvPr id="0" name=""/>
        <dsp:cNvSpPr/>
      </dsp:nvSpPr>
      <dsp:spPr>
        <a:xfrm>
          <a:off x="2088232" y="2534436"/>
          <a:ext cx="243015" cy="116985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8FF35-EA1F-475F-AA49-A6A6B6676488}">
      <dsp:nvSpPr>
        <dsp:cNvPr id="0" name=""/>
        <dsp:cNvSpPr/>
      </dsp:nvSpPr>
      <dsp:spPr>
        <a:xfrm>
          <a:off x="2495472" y="2531550"/>
          <a:ext cx="5583635" cy="11756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b="1" kern="1200" dirty="0" err="1" smtClean="0"/>
            <a:t>Kiirendada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teatud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grupi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olukorra</a:t>
          </a:r>
          <a:r>
            <a:rPr lang="en-GB" sz="2500" b="1" kern="1200" dirty="0" smtClean="0"/>
            <a:t> </a:t>
          </a:r>
          <a:r>
            <a:rPr lang="en-GB" sz="2500" b="1" kern="1200" dirty="0" err="1" smtClean="0"/>
            <a:t>parandamist</a:t>
          </a:r>
          <a:r>
            <a:rPr lang="en-GB" sz="2500" b="1" kern="1200" dirty="0" smtClean="0"/>
            <a:t> </a:t>
          </a:r>
          <a:endParaRPr lang="et-EE" sz="2500" b="1" kern="1200" dirty="0"/>
        </a:p>
      </dsp:txBody>
      <dsp:txXfrm>
        <a:off x="2495472" y="2531550"/>
        <a:ext cx="5583635" cy="11756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F53A0E-77B9-4FB1-8B48-5F8FA644BD21}">
      <dsp:nvSpPr>
        <dsp:cNvPr id="0" name=""/>
        <dsp:cNvSpPr/>
      </dsp:nvSpPr>
      <dsp:spPr>
        <a:xfrm>
          <a:off x="4018" y="992249"/>
          <a:ext cx="2055390" cy="108157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300" kern="1200" dirty="0" smtClean="0">
              <a:solidFill>
                <a:schemeClr val="accent1">
                  <a:lumMod val="50000"/>
                </a:schemeClr>
              </a:solidFill>
            </a:rPr>
            <a:t>Mentaliteedi ja kultuuri muutmine</a:t>
          </a:r>
          <a:endParaRPr lang="et-EE" sz="23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018" y="992249"/>
        <a:ext cx="2055390" cy="1081575"/>
      </dsp:txXfrm>
    </dsp:sp>
    <dsp:sp modelId="{93DE37C4-5859-4D2E-836E-539CE789622C}">
      <dsp:nvSpPr>
        <dsp:cNvPr id="0" name=""/>
        <dsp:cNvSpPr/>
      </dsp:nvSpPr>
      <dsp:spPr>
        <a:xfrm>
          <a:off x="2059409" y="789454"/>
          <a:ext cx="411078" cy="148716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AC282-117B-403D-B09A-1EBD92A42C9B}">
      <dsp:nvSpPr>
        <dsp:cNvPr id="0" name=""/>
        <dsp:cNvSpPr/>
      </dsp:nvSpPr>
      <dsp:spPr>
        <a:xfrm>
          <a:off x="2634918" y="789454"/>
          <a:ext cx="5590663" cy="14871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2300" b="1" kern="1200" dirty="0" smtClean="0"/>
            <a:t>Viia sisse institutsionaalseid  </a:t>
          </a:r>
          <a:r>
            <a:rPr lang="en-GB" sz="2300" b="1" kern="1200" dirty="0" err="1" smtClean="0"/>
            <a:t>muudatusi</a:t>
          </a:r>
          <a:r>
            <a:rPr lang="en-GB" sz="2300" b="1" kern="1200" dirty="0" smtClean="0"/>
            <a:t>, </a:t>
          </a:r>
          <a:r>
            <a:rPr lang="en-GB" sz="2300" b="1" kern="1200" dirty="0" err="1" smtClean="0"/>
            <a:t>mis</a:t>
          </a:r>
          <a:r>
            <a:rPr lang="en-GB" sz="2300" b="1" kern="1200" dirty="0" smtClean="0"/>
            <a:t> </a:t>
          </a:r>
          <a:r>
            <a:rPr lang="en-GB" sz="2300" b="1" kern="1200" dirty="0" err="1" smtClean="0"/>
            <a:t>toetaks</a:t>
          </a:r>
          <a:r>
            <a:rPr lang="en-GB" sz="2300" b="1" kern="1200" dirty="0" smtClean="0"/>
            <a:t>  </a:t>
          </a:r>
          <a:r>
            <a:rPr lang="en-GB" sz="2300" b="1" kern="1200" dirty="0" err="1" smtClean="0"/>
            <a:t>stereotüüpide</a:t>
          </a:r>
          <a:r>
            <a:rPr lang="en-GB" sz="2300" b="1" kern="1200" dirty="0" smtClean="0"/>
            <a:t> </a:t>
          </a:r>
          <a:r>
            <a:rPr lang="en-GB" sz="2300" b="1" kern="1200" dirty="0" err="1" smtClean="0"/>
            <a:t>ja</a:t>
          </a:r>
          <a:r>
            <a:rPr lang="en-GB" sz="2300" b="1" kern="1200" dirty="0" smtClean="0"/>
            <a:t> </a:t>
          </a:r>
          <a:r>
            <a:rPr lang="en-GB" sz="2300" b="1" kern="1200" dirty="0" err="1" smtClean="0"/>
            <a:t>müütide</a:t>
          </a:r>
          <a:r>
            <a:rPr lang="en-GB" sz="2300" b="1" kern="1200" dirty="0" smtClean="0"/>
            <a:t> </a:t>
          </a:r>
          <a:r>
            <a:rPr lang="en-GB" sz="2300" b="1" kern="1200" dirty="0" err="1" smtClean="0"/>
            <a:t>kummutamist</a:t>
          </a:r>
          <a:r>
            <a:rPr lang="en-GB" sz="2300" b="1" kern="1200" dirty="0" smtClean="0"/>
            <a:t>, </a:t>
          </a:r>
          <a:r>
            <a:rPr lang="en-GB" sz="2300" b="1" kern="1200" dirty="0" err="1" smtClean="0"/>
            <a:t>eelarvamuste</a:t>
          </a:r>
          <a:r>
            <a:rPr lang="en-GB" sz="2300" b="1" kern="1200" dirty="0" smtClean="0"/>
            <a:t>, </a:t>
          </a:r>
          <a:r>
            <a:rPr lang="en-GB" sz="2300" b="1" kern="1200" dirty="0" err="1" smtClean="0"/>
            <a:t>alandamise</a:t>
          </a:r>
          <a:r>
            <a:rPr lang="en-GB" sz="2300" b="1" kern="1200" dirty="0" smtClean="0"/>
            <a:t> </a:t>
          </a:r>
          <a:r>
            <a:rPr lang="en-GB" sz="2300" b="1" kern="1200" dirty="0" err="1" smtClean="0"/>
            <a:t>ja</a:t>
          </a:r>
          <a:r>
            <a:rPr lang="en-GB" sz="2300" b="1" kern="1200" dirty="0" smtClean="0"/>
            <a:t> </a:t>
          </a:r>
          <a:r>
            <a:rPr lang="en-GB" sz="2300" b="1" kern="1200" dirty="0" err="1" smtClean="0"/>
            <a:t>vägivalla</a:t>
          </a:r>
          <a:r>
            <a:rPr lang="en-GB" sz="2300" b="1" kern="1200" dirty="0" smtClean="0"/>
            <a:t>  </a:t>
          </a:r>
          <a:r>
            <a:rPr lang="en-GB" sz="2300" b="1" kern="1200" dirty="0" err="1" smtClean="0"/>
            <a:t>vähendamist</a:t>
          </a:r>
          <a:r>
            <a:rPr lang="en-GB" sz="2300" b="1" kern="1200" dirty="0" smtClean="0"/>
            <a:t> </a:t>
          </a:r>
          <a:r>
            <a:rPr lang="en-GB" sz="2300" b="1" kern="1200" dirty="0" err="1" smtClean="0"/>
            <a:t>jms</a:t>
          </a:r>
          <a:r>
            <a:rPr lang="en-GB" sz="2300" b="1" kern="1200" dirty="0" smtClean="0"/>
            <a:t>. </a:t>
          </a:r>
          <a:endParaRPr lang="et-EE" sz="2300" b="1" kern="1200" dirty="0"/>
        </a:p>
      </dsp:txBody>
      <dsp:txXfrm>
        <a:off x="2634918" y="789454"/>
        <a:ext cx="5590663" cy="1487165"/>
      </dsp:txXfrm>
    </dsp:sp>
    <dsp:sp modelId="{069F46C7-04C7-4D73-BD5C-E35B36FCD8B7}">
      <dsp:nvSpPr>
        <dsp:cNvPr id="0" name=""/>
        <dsp:cNvSpPr/>
      </dsp:nvSpPr>
      <dsp:spPr>
        <a:xfrm>
          <a:off x="4018" y="2359420"/>
          <a:ext cx="2055390" cy="142312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300" kern="1200" dirty="0" smtClean="0">
              <a:solidFill>
                <a:schemeClr val="accent1">
                  <a:lumMod val="50000"/>
                </a:schemeClr>
              </a:solidFill>
            </a:rPr>
            <a:t>Inimeste põhiõiguste kaitstus ja tunnustamine</a:t>
          </a:r>
          <a:endParaRPr lang="et-EE" sz="23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018" y="2359420"/>
        <a:ext cx="2055390" cy="1423125"/>
      </dsp:txXfrm>
    </dsp:sp>
    <dsp:sp modelId="{A6337D6E-9833-4C21-99DB-DEE4437485AA}">
      <dsp:nvSpPr>
        <dsp:cNvPr id="0" name=""/>
        <dsp:cNvSpPr/>
      </dsp:nvSpPr>
      <dsp:spPr>
        <a:xfrm>
          <a:off x="2059409" y="2359420"/>
          <a:ext cx="411078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D14B7-702A-4004-80CE-B58E45F1EF67}">
      <dsp:nvSpPr>
        <dsp:cNvPr id="0" name=""/>
        <dsp:cNvSpPr/>
      </dsp:nvSpPr>
      <dsp:spPr>
        <a:xfrm>
          <a:off x="2634918" y="2359420"/>
          <a:ext cx="5590663" cy="14231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2300" b="1" kern="1200" dirty="0" smtClean="0"/>
            <a:t>Saavutada üldine teadlikkus ja inimväärikuse tunnustamine, inimkeskne ühiskond</a:t>
          </a:r>
          <a:endParaRPr lang="et-EE" sz="2300" b="1" kern="1200" dirty="0"/>
        </a:p>
      </dsp:txBody>
      <dsp:txXfrm>
        <a:off x="2634918" y="2359420"/>
        <a:ext cx="5590663" cy="1423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ther" pri="12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ther" pri="12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juhtslaidi alamtiitli laadi redigeerimiseks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71235-6EA8-4ADE-872B-247EB4250206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32724-A137-43F9-A050-ABDDD9FEEFD0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Soolise võrdõiguslikkuse seadus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Positiivsete  ja proaktiivsete meetmete rakendamise eesmärgid</a:t>
            </a:r>
            <a:endParaRPr lang="et-E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7544" y="1916832"/>
          <a:ext cx="8219256" cy="4209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Positiivsete  ja proaktiivsete meetmete rakendamise eesmärgid</a:t>
            </a:r>
            <a:endParaRPr lang="et-E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Kui tõsine on soolise ebavõrdsuse probleem?</a:t>
            </a:r>
            <a:br>
              <a:rPr lang="et-EE" sz="3200" dirty="0" smtClean="0"/>
            </a:br>
            <a:r>
              <a:rPr lang="et-EE" sz="3200" dirty="0" smtClean="0"/>
              <a:t> (EL ja EE, jaanuar 2012, Eurobaromeeter)</a:t>
            </a:r>
            <a:endParaRPr lang="et-EE" sz="32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600200"/>
            <a:ext cx="5400600" cy="5161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Soolise võrdõiguslikkuse seaduse eesmärgid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t-EE" dirty="0" smtClean="0"/>
              <a:t>Võrdse kohtlemise normide täitmine – inimõiguste kaitsmine</a:t>
            </a:r>
          </a:p>
          <a:p>
            <a:pPr lvl="0"/>
            <a:r>
              <a:rPr lang="et-EE" dirty="0" smtClean="0"/>
              <a:t>Sooliselt tasakaalus inimareng – soolise  võrdsuse saavutamine</a:t>
            </a:r>
          </a:p>
          <a:p>
            <a:pPr lvl="0"/>
            <a:r>
              <a:rPr lang="et-EE" dirty="0" smtClean="0"/>
              <a:t>Riigi konkurentsivõime suurenemine – inimressursside kasutamise abil </a:t>
            </a:r>
          </a:p>
          <a:p>
            <a:pPr lvl="0"/>
            <a:r>
              <a:rPr lang="et-EE" dirty="0" smtClean="0"/>
              <a:t>Inimõiguste realiseerumine – iga inimese isiklik heaolu, õigluse ja eneseväärikuse tunnetamine </a:t>
            </a:r>
            <a:endParaRPr lang="et-E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Naiste ja meeste võrdse kohtlemise normid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Millistes</a:t>
            </a:r>
            <a:r>
              <a:rPr lang="fi-FI" dirty="0" smtClean="0"/>
              <a:t> </a:t>
            </a:r>
            <a:r>
              <a:rPr lang="fi-FI" dirty="0" err="1" smtClean="0"/>
              <a:t>eluvaldkondades</a:t>
            </a:r>
            <a:r>
              <a:rPr lang="fi-FI" dirty="0" smtClean="0"/>
              <a:t> on </a:t>
            </a:r>
            <a:r>
              <a:rPr lang="fi-FI" dirty="0" err="1" smtClean="0"/>
              <a:t>sooline</a:t>
            </a:r>
            <a:r>
              <a:rPr lang="fi-FI" dirty="0" smtClean="0"/>
              <a:t> </a:t>
            </a:r>
            <a:r>
              <a:rPr lang="fi-FI" dirty="0" err="1" smtClean="0"/>
              <a:t>diskrimineerimine</a:t>
            </a:r>
            <a:r>
              <a:rPr lang="fi-FI" dirty="0" smtClean="0"/>
              <a:t> </a:t>
            </a:r>
            <a:r>
              <a:rPr lang="fi-FI" dirty="0" err="1" smtClean="0"/>
              <a:t>keelatud</a:t>
            </a:r>
            <a:r>
              <a:rPr lang="fi-FI" dirty="0" smtClean="0"/>
              <a:t>?</a:t>
            </a:r>
            <a:endParaRPr lang="et-EE" dirty="0" smtClean="0"/>
          </a:p>
          <a:p>
            <a:r>
              <a:rPr lang="fi-FI" dirty="0" err="1" smtClean="0"/>
              <a:t>Mis</a:t>
            </a:r>
            <a:r>
              <a:rPr lang="fi-FI" dirty="0" smtClean="0"/>
              <a:t> ei ole </a:t>
            </a:r>
            <a:r>
              <a:rPr lang="fi-FI" dirty="0" err="1" smtClean="0"/>
              <a:t>sooline</a:t>
            </a:r>
            <a:r>
              <a:rPr lang="fi-FI" dirty="0" smtClean="0"/>
              <a:t> </a:t>
            </a:r>
            <a:r>
              <a:rPr lang="fi-FI" dirty="0" err="1" smtClean="0"/>
              <a:t>diskrimineerimine</a:t>
            </a:r>
            <a:r>
              <a:rPr lang="fi-FI" dirty="0" smtClean="0"/>
              <a:t>?</a:t>
            </a:r>
          </a:p>
          <a:p>
            <a:r>
              <a:rPr lang="et-EE" dirty="0" smtClean="0"/>
              <a:t>Kelle poole pöörduda?</a:t>
            </a:r>
          </a:p>
          <a:p>
            <a:endParaRPr lang="et-EE" dirty="0" smtClean="0"/>
          </a:p>
          <a:p>
            <a:r>
              <a:rPr lang="et-EE" dirty="0" smtClean="0"/>
              <a:t>http://www.vordoigusvolinik.ee/vordne-kohtlemine/vordne-kohtlemine-moiste/</a:t>
            </a:r>
          </a:p>
          <a:p>
            <a:endParaRPr lang="fi-FI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Kas võrdsus on võimalik?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Kõige</a:t>
            </a:r>
            <a:r>
              <a:rPr lang="en-US" sz="2000" dirty="0"/>
              <a:t> </a:t>
            </a:r>
            <a:r>
              <a:rPr lang="en-US" sz="2000" dirty="0" err="1"/>
              <a:t>üldisemalt</a:t>
            </a:r>
            <a:r>
              <a:rPr lang="en-US" sz="2000" dirty="0"/>
              <a:t> </a:t>
            </a:r>
            <a:r>
              <a:rPr lang="en-US" sz="2000" dirty="0" err="1" smtClean="0"/>
              <a:t>tähista</a:t>
            </a:r>
            <a:r>
              <a:rPr lang="et-EE" sz="2000" dirty="0" smtClean="0"/>
              <a:t>b</a:t>
            </a:r>
            <a:r>
              <a:rPr lang="en-US" sz="2000" dirty="0" smtClean="0"/>
              <a:t> </a:t>
            </a:r>
            <a:r>
              <a:rPr lang="en-US" sz="2000" dirty="0" err="1"/>
              <a:t>võrdsuse</a:t>
            </a:r>
            <a:r>
              <a:rPr lang="en-US" sz="2000" dirty="0"/>
              <a:t> </a:t>
            </a:r>
            <a:r>
              <a:rPr lang="en-US" sz="2000" dirty="0" err="1" smtClean="0"/>
              <a:t>mõiste</a:t>
            </a:r>
            <a:r>
              <a:rPr lang="en-US" sz="2000" dirty="0" smtClean="0"/>
              <a:t> </a:t>
            </a:r>
            <a:r>
              <a:rPr lang="en-US" sz="2000" dirty="0" err="1"/>
              <a:t>suhet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sotsiaalse</a:t>
            </a:r>
            <a:r>
              <a:rPr lang="et-EE" sz="2000" dirty="0" smtClean="0"/>
              <a:t>t,</a:t>
            </a:r>
            <a:r>
              <a:rPr lang="en-US" sz="2000" dirty="0" smtClean="0"/>
              <a:t> </a:t>
            </a:r>
            <a:r>
              <a:rPr lang="en-US" sz="2000" dirty="0" err="1" smtClean="0"/>
              <a:t>majanduslikk</a:t>
            </a:r>
            <a:r>
              <a:rPr lang="et-EE" sz="2000" dirty="0" smtClean="0"/>
              <a:t>u</a:t>
            </a:r>
            <a:r>
              <a:rPr lang="en-US" sz="2000" dirty="0" smtClean="0"/>
              <a:t>, </a:t>
            </a:r>
            <a:r>
              <a:rPr lang="en-US" sz="2000" dirty="0" err="1"/>
              <a:t>võimu</a:t>
            </a:r>
            <a:r>
              <a:rPr lang="en-US" sz="2000" dirty="0"/>
              <a:t>- </a:t>
            </a:r>
            <a:r>
              <a:rPr lang="en-US" sz="2000" dirty="0" err="1"/>
              <a:t>jms</a:t>
            </a:r>
            <a:r>
              <a:rPr lang="en-US" sz="2000" dirty="0"/>
              <a:t>) </a:t>
            </a:r>
            <a:r>
              <a:rPr lang="en-US" sz="2000" dirty="0" err="1"/>
              <a:t>kahe</a:t>
            </a:r>
            <a:r>
              <a:rPr lang="en-US" sz="2000" dirty="0"/>
              <a:t> </a:t>
            </a:r>
            <a:r>
              <a:rPr lang="en-US" sz="2000" dirty="0" err="1"/>
              <a:t>või</a:t>
            </a:r>
            <a:r>
              <a:rPr lang="en-US" sz="2000" dirty="0"/>
              <a:t> </a:t>
            </a:r>
            <a:r>
              <a:rPr lang="en-US" sz="2000" dirty="0" err="1"/>
              <a:t>enama</a:t>
            </a:r>
            <a:r>
              <a:rPr lang="en-US" sz="2000" dirty="0"/>
              <a:t> </a:t>
            </a:r>
            <a:r>
              <a:rPr lang="en-US" sz="2000" dirty="0" err="1"/>
              <a:t>inimese</a:t>
            </a:r>
            <a:r>
              <a:rPr lang="en-US" sz="2000" dirty="0"/>
              <a:t> </a:t>
            </a:r>
            <a:r>
              <a:rPr lang="en-US" sz="2000" dirty="0" err="1"/>
              <a:t>või</a:t>
            </a:r>
            <a:r>
              <a:rPr lang="en-US" sz="2000" dirty="0"/>
              <a:t> </a:t>
            </a:r>
            <a:r>
              <a:rPr lang="en-US" sz="2000" dirty="0" err="1"/>
              <a:t>inimgruppide</a:t>
            </a:r>
            <a:r>
              <a:rPr lang="en-US" sz="2000" dirty="0"/>
              <a:t> </a:t>
            </a:r>
            <a:r>
              <a:rPr lang="en-US" sz="2000" dirty="0" err="1"/>
              <a:t>vahel</a:t>
            </a:r>
            <a:r>
              <a:rPr lang="en-US" sz="2000" dirty="0"/>
              <a:t> </a:t>
            </a:r>
            <a:r>
              <a:rPr lang="en-US" sz="2000" dirty="0" err="1"/>
              <a:t>mõnes</a:t>
            </a:r>
            <a:r>
              <a:rPr lang="en-US" sz="2000" dirty="0"/>
              <a:t> </a:t>
            </a:r>
            <a:r>
              <a:rPr lang="en-US" sz="2000" dirty="0" err="1"/>
              <a:t>eluvaldkonnas</a:t>
            </a:r>
            <a:r>
              <a:rPr lang="en-US" sz="2000" dirty="0"/>
              <a:t> </a:t>
            </a:r>
            <a:r>
              <a:rPr lang="en-US" sz="2000" dirty="0" err="1"/>
              <a:t>või</a:t>
            </a:r>
            <a:r>
              <a:rPr lang="en-US" sz="2000" dirty="0"/>
              <a:t> </a:t>
            </a:r>
            <a:r>
              <a:rPr lang="en-US" sz="2000" dirty="0" smtClean="0"/>
              <a:t>–</a:t>
            </a:r>
            <a:r>
              <a:rPr lang="et-EE" sz="2000" dirty="0" smtClean="0"/>
              <a:t> </a:t>
            </a:r>
            <a:r>
              <a:rPr lang="en-US" sz="2000" dirty="0" err="1" smtClean="0"/>
              <a:t>situatsioonis</a:t>
            </a:r>
            <a:r>
              <a:rPr lang="en-US" sz="2000" dirty="0" smtClean="0"/>
              <a:t>.</a:t>
            </a:r>
            <a:endParaRPr lang="et-EE" sz="2000" dirty="0" smtClean="0"/>
          </a:p>
          <a:p>
            <a:endParaRPr lang="et-EE" sz="2000" dirty="0" smtClean="0"/>
          </a:p>
          <a:p>
            <a:r>
              <a:rPr lang="et-EE" sz="2000" dirty="0" smtClean="0"/>
              <a:t>Võrdsed suhted on võimalikud! Võrdsed õigused, võimalused, vastutused ja kohustused on võimalikud</a:t>
            </a:r>
          </a:p>
          <a:p>
            <a:r>
              <a:rPr lang="en-US" sz="2000" dirty="0" smtClean="0"/>
              <a:t> </a:t>
            </a:r>
            <a:r>
              <a:rPr lang="en-US" sz="2000" dirty="0" err="1"/>
              <a:t>Võrdsus</a:t>
            </a:r>
            <a:r>
              <a:rPr lang="en-US" sz="2000" dirty="0"/>
              <a:t> </a:t>
            </a:r>
            <a:r>
              <a:rPr lang="en-US" sz="2000" dirty="0" err="1"/>
              <a:t>eeldabki</a:t>
            </a:r>
            <a:r>
              <a:rPr lang="en-US" sz="2000" dirty="0"/>
              <a:t> </a:t>
            </a:r>
            <a:r>
              <a:rPr lang="en-US" sz="2000" dirty="0" err="1"/>
              <a:t>õigust</a:t>
            </a:r>
            <a:r>
              <a:rPr lang="en-US" sz="2000" dirty="0"/>
              <a:t> olla </a:t>
            </a:r>
            <a:r>
              <a:rPr lang="en-US" sz="2000" dirty="0" err="1"/>
              <a:t>erinev</a:t>
            </a:r>
            <a:r>
              <a:rPr lang="en-US" sz="2000" dirty="0" smtClean="0"/>
              <a:t>.</a:t>
            </a:r>
            <a:r>
              <a:rPr lang="et-EE" sz="2000" dirty="0" smtClean="0"/>
              <a:t> </a:t>
            </a:r>
          </a:p>
          <a:p>
            <a:r>
              <a:rPr lang="et-EE" sz="2000" dirty="0" smtClean="0"/>
              <a:t>Inimesed on inimestena võrdsed. </a:t>
            </a:r>
          </a:p>
          <a:p>
            <a:r>
              <a:rPr lang="en-US" sz="2000" dirty="0" err="1" smtClean="0"/>
              <a:t>Erinevus</a:t>
            </a:r>
            <a:r>
              <a:rPr lang="en-US" sz="2000" dirty="0" smtClean="0"/>
              <a:t> </a:t>
            </a:r>
            <a:r>
              <a:rPr lang="en-US" sz="2000" dirty="0"/>
              <a:t>on </a:t>
            </a:r>
            <a:r>
              <a:rPr lang="en-US" sz="2000" dirty="0" err="1"/>
              <a:t>olemuslik</a:t>
            </a:r>
            <a:r>
              <a:rPr lang="en-US" sz="2000" dirty="0"/>
              <a:t> </a:t>
            </a:r>
            <a:r>
              <a:rPr lang="en-US" sz="2000" dirty="0" err="1" smtClean="0"/>
              <a:t>normaalsele</a:t>
            </a:r>
            <a:r>
              <a:rPr lang="en-US" sz="2000" dirty="0" smtClean="0"/>
              <a:t> </a:t>
            </a:r>
            <a:r>
              <a:rPr lang="en-US" sz="2000" dirty="0" err="1"/>
              <a:t>ühiskonnale</a:t>
            </a:r>
            <a:r>
              <a:rPr lang="en-US" sz="2000" dirty="0"/>
              <a:t>.</a:t>
            </a:r>
            <a:endParaRPr lang="et-EE" sz="2000" dirty="0"/>
          </a:p>
          <a:p>
            <a:endParaRPr lang="et-EE" dirty="0" smtClean="0"/>
          </a:p>
          <a:p>
            <a:endParaRPr lang="et-EE" dirty="0"/>
          </a:p>
        </p:txBody>
      </p:sp>
      <p:pic>
        <p:nvPicPr>
          <p:cNvPr id="5" name="Picture 2" descr="http://t3.gstatic.com/images?q=tbn:ANd9GcTmAYXKbix-bUrZgw46gZqt8Ms1Prs6TyH7xSUymWePaGKdzZH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725144"/>
            <a:ext cx="2782682" cy="1368152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TmAYXKbix-bUrZgw46gZqt8Ms1Prs6TyH7xSUymWePaGKdzZH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653136"/>
            <a:ext cx="2782682" cy="1368152"/>
          </a:xfrm>
          <a:prstGeom prst="rect">
            <a:avLst/>
          </a:prstGeom>
          <a:noFill/>
        </p:spPr>
      </p:pic>
      <p:pic>
        <p:nvPicPr>
          <p:cNvPr id="7" name="Picture 2" descr="http://t3.gstatic.com/images?q=tbn:ANd9GcTmAYXKbix-bUrZgw46gZqt8Ms1Prs6TyH7xSUymWePaGKdzZH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25144"/>
            <a:ext cx="2782682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/>
              <a:t/>
            </a:r>
            <a:br>
              <a:rPr lang="et-EE" b="1" dirty="0" smtClean="0"/>
            </a:br>
            <a:r>
              <a:rPr lang="et-EE" sz="3600" b="1" dirty="0" smtClean="0"/>
              <a:t>ÜRO konventsioon  naiste diskrimineerimise kõigi vormide likvideerimise kohta</a:t>
            </a:r>
            <a:r>
              <a:rPr lang="et-EE" dirty="0" smtClean="0"/>
              <a:t/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Konventsiooni 30 paragrahvi toetuvad kolmele põhiprintsiibile:</a:t>
            </a:r>
          </a:p>
          <a:p>
            <a:endParaRPr lang="et-EE" dirty="0" smtClean="0"/>
          </a:p>
          <a:p>
            <a:pPr lvl="0"/>
            <a:r>
              <a:rPr lang="et-EE" dirty="0" smtClean="0"/>
              <a:t>võrdsusprintsiibile,</a:t>
            </a:r>
          </a:p>
          <a:p>
            <a:pPr lvl="0"/>
            <a:r>
              <a:rPr lang="et-EE" dirty="0" smtClean="0"/>
              <a:t>diskrimineerimise keelule ja</a:t>
            </a:r>
          </a:p>
          <a:p>
            <a:r>
              <a:rPr lang="et-EE" dirty="0" smtClean="0"/>
              <a:t>riikliku kohustatuse põhimõttele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Võrdsusprintsiip sätestab, et</a:t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t-EE" dirty="0" smtClean="0"/>
              <a:t>naistel on õigus võrdsetele võimalustele ja võrdsele kohtlemisele võrreldes meestega;</a:t>
            </a:r>
          </a:p>
          <a:p>
            <a:pPr lvl="0"/>
            <a:r>
              <a:rPr lang="et-EE" dirty="0" smtClean="0"/>
              <a:t>naised peavad omama meestega võrdset juurdepääsu ressurssidele;</a:t>
            </a:r>
          </a:p>
          <a:p>
            <a:pPr lvl="0"/>
            <a:r>
              <a:rPr lang="et-EE" dirty="0" smtClean="0"/>
              <a:t>naistel pole vaja ainult formaalset võrdsust; </a:t>
            </a:r>
          </a:p>
          <a:p>
            <a:pPr lvl="0"/>
            <a:r>
              <a:rPr lang="et-EE" dirty="0" smtClean="0"/>
              <a:t>seadusi on vaja muuta nii, et naiste ja meeste tulemused oleksid võrdsed.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t-EE" sz="3600" dirty="0" smtClean="0"/>
              <a:t/>
            </a:r>
            <a:br>
              <a:rPr lang="et-EE" sz="3600" dirty="0" smtClean="0"/>
            </a:br>
            <a:r>
              <a:rPr lang="et-EE" sz="3600" dirty="0" smtClean="0"/>
              <a:t>Diskrimineerimise keeld (ehk võrdse kohtlemise nõue) lähtub sellest, et</a:t>
            </a:r>
            <a:br>
              <a:rPr lang="et-EE" sz="3600" dirty="0" smtClean="0"/>
            </a:br>
            <a:endParaRPr lang="et-EE" sz="36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t-EE" dirty="0" smtClean="0"/>
              <a:t>diskrimineerimine on sotsiaalselt konstrueeritud, kõrvaldatav ja takistab naistel kasutada oma õigusi ja rakendada oma potentsiaali;</a:t>
            </a:r>
          </a:p>
          <a:p>
            <a:pPr lvl="0"/>
            <a:r>
              <a:rPr lang="et-EE" dirty="0" smtClean="0"/>
              <a:t>nii otsest kui ka kaudset diskrimineerimist on vaja hüvitada;</a:t>
            </a:r>
          </a:p>
          <a:p>
            <a:pPr lvl="0"/>
            <a:r>
              <a:rPr lang="et-EE" dirty="0" smtClean="0"/>
              <a:t>minevikus toimunud diskrimineerimise heastamiseks on vaja kasutada ajutisi erimeetmeid;</a:t>
            </a:r>
          </a:p>
          <a:p>
            <a:pPr lvl="0"/>
            <a:r>
              <a:rPr lang="et-EE" dirty="0" smtClean="0"/>
              <a:t>diskrimineerimine tuleb likvideerida nii avalikus kui ka erasektoris.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Riikliku kohustatuse põhimõte tähendab, et riik</a:t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 smtClean="0"/>
              <a:t>võtab endale juriidilise kohustuse likvideerida naiste diskrimineerimine</a:t>
            </a:r>
          </a:p>
          <a:p>
            <a:pPr lvl="0"/>
            <a:r>
              <a:rPr lang="et-EE" dirty="0" smtClean="0"/>
              <a:t>ja kohustub aru andma sellest, kuidas täidetakse konventsiooni norme ja standardeid.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sz="3100" dirty="0" smtClean="0"/>
              <a:t>Inimõiguste kaitsmise mudelid – sündmusekeskne lähenemine ja protsessikeskne lähenemine</a:t>
            </a:r>
            <a:r>
              <a:rPr lang="et-EE" dirty="0" smtClean="0"/>
              <a:t/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Üksikisiku kaebustele toetuva inimõiguste kaitsmise mudel:</a:t>
            </a:r>
          </a:p>
          <a:p>
            <a:r>
              <a:rPr lang="et-EE" dirty="0" smtClean="0"/>
              <a:t>formaaljuriidilisel lähenemisel keskendutakse tavaliselt üksikjuhtumitele, kus üht või mitut inimest on diskrimineeritud keelatud alustel (</a:t>
            </a:r>
            <a:r>
              <a:rPr lang="et-EE" b="1" dirty="0" smtClean="0"/>
              <a:t>sündmusekeskne lähenemine</a:t>
            </a:r>
            <a:r>
              <a:rPr lang="et-EE" dirty="0" smtClean="0"/>
              <a:t>).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Inimõiguste kaitsmise mudelid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t-EE" dirty="0" smtClean="0"/>
              <a:t>Üksikisiku kaebustele toetuva inimõiguste kaitsmise mudel</a:t>
            </a:r>
          </a:p>
          <a:p>
            <a:pPr>
              <a:defRPr/>
            </a:pPr>
            <a:r>
              <a:rPr lang="et-EE" dirty="0" smtClean="0"/>
              <a:t>f</a:t>
            </a:r>
            <a:r>
              <a:rPr lang="en-GB" dirty="0" err="1" smtClean="0"/>
              <a:t>ormaaljuriidilisel</a:t>
            </a:r>
            <a:r>
              <a:rPr lang="en-GB" dirty="0" smtClean="0"/>
              <a:t> </a:t>
            </a:r>
            <a:r>
              <a:rPr lang="en-GB" dirty="0" err="1" smtClean="0"/>
              <a:t>lähenemisel</a:t>
            </a:r>
            <a:r>
              <a:rPr lang="en-GB" dirty="0" smtClean="0"/>
              <a:t> </a:t>
            </a:r>
            <a:r>
              <a:rPr lang="en-GB" dirty="0" err="1" smtClean="0"/>
              <a:t>keskendutakse</a:t>
            </a:r>
            <a:r>
              <a:rPr lang="en-GB" dirty="0" smtClean="0"/>
              <a:t> </a:t>
            </a:r>
            <a:r>
              <a:rPr lang="en-GB" dirty="0" err="1" smtClean="0"/>
              <a:t>tavaliselt</a:t>
            </a:r>
            <a:r>
              <a:rPr lang="en-GB" dirty="0" smtClean="0"/>
              <a:t> </a:t>
            </a:r>
            <a:r>
              <a:rPr lang="en-GB" dirty="0" err="1" smtClean="0"/>
              <a:t>üksikjuhtumitele,kus</a:t>
            </a:r>
            <a:r>
              <a:rPr lang="en-GB" dirty="0" smtClean="0"/>
              <a:t> </a:t>
            </a:r>
            <a:r>
              <a:rPr lang="en-GB" dirty="0" err="1" smtClean="0"/>
              <a:t>üht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mitut</a:t>
            </a:r>
            <a:r>
              <a:rPr lang="en-GB" dirty="0" smtClean="0"/>
              <a:t> </a:t>
            </a:r>
            <a:r>
              <a:rPr lang="en-GB" dirty="0" err="1" smtClean="0"/>
              <a:t>inimest</a:t>
            </a:r>
            <a:r>
              <a:rPr lang="en-GB" dirty="0" smtClean="0"/>
              <a:t> </a:t>
            </a:r>
            <a:r>
              <a:rPr lang="et-EE" dirty="0" smtClean="0"/>
              <a:t>on diskrimineeritud keelatud alustel (</a:t>
            </a:r>
            <a:r>
              <a:rPr lang="et-EE" b="1" dirty="0" smtClean="0"/>
              <a:t>sündmusekeskne lähenemine</a:t>
            </a:r>
            <a:r>
              <a:rPr lang="et-EE" dirty="0" smtClean="0"/>
              <a:t>).</a:t>
            </a:r>
          </a:p>
          <a:p>
            <a:pPr>
              <a:buNone/>
              <a:defRPr/>
            </a:pPr>
            <a:endParaRPr lang="et-EE" dirty="0" smtClean="0"/>
          </a:p>
          <a:p>
            <a:pPr>
              <a:buNone/>
              <a:defRPr/>
            </a:pPr>
            <a:r>
              <a:rPr lang="et-EE" dirty="0" smtClean="0"/>
              <a:t>		Soolise võrdõiguslikkuse ja võrdse kohtlemise volinik</a:t>
            </a:r>
          </a:p>
          <a:p>
            <a:pPr>
              <a:buNone/>
              <a:defRPr/>
            </a:pPr>
            <a:r>
              <a:rPr lang="et-EE" dirty="0" smtClean="0"/>
              <a:t>		Tööinspektsioon</a:t>
            </a:r>
          </a:p>
          <a:p>
            <a:pPr>
              <a:buNone/>
              <a:defRPr/>
            </a:pPr>
            <a:r>
              <a:rPr lang="et-EE" dirty="0" smtClean="0"/>
              <a:t>		Kohus</a:t>
            </a:r>
          </a:p>
          <a:p>
            <a:pPr>
              <a:buNone/>
              <a:defRPr/>
            </a:pPr>
            <a:r>
              <a:rPr lang="et-EE" dirty="0" smtClean="0"/>
              <a:t>		Õiguskantsler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t-EE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t-EE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t-EE" dirty="0" smtClean="0"/>
              <a:t> </a:t>
            </a:r>
          </a:p>
        </p:txBody>
      </p:sp>
      <p:pic>
        <p:nvPicPr>
          <p:cNvPr id="4" name="Sisu kohatäid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3131840" y="4293096"/>
            <a:ext cx="194421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672079"/>
            <a:ext cx="1703888" cy="223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Inimene saab oma õigust mitte olla diskrimineeritud, kaitsta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 err="1" smtClean="0">
                <a:solidFill>
                  <a:srgbClr val="FF0000"/>
                </a:solidFill>
              </a:rPr>
              <a:t>kui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seadus</a:t>
            </a:r>
            <a:r>
              <a:rPr lang="en-US" sz="2600" dirty="0" smtClean="0">
                <a:solidFill>
                  <a:srgbClr val="FF0000"/>
                </a:solidFill>
              </a:rPr>
              <a:t>(t)</a:t>
            </a:r>
            <a:r>
              <a:rPr lang="en-US" sz="2600" dirty="0" err="1" smtClean="0">
                <a:solidFill>
                  <a:srgbClr val="FF0000"/>
                </a:solidFill>
              </a:rPr>
              <a:t>es</a:t>
            </a:r>
            <a:r>
              <a:rPr lang="en-US" sz="2600" dirty="0" smtClean="0">
                <a:solidFill>
                  <a:srgbClr val="FF0000"/>
                </a:solidFill>
              </a:rPr>
              <a:t> on </a:t>
            </a:r>
            <a:r>
              <a:rPr lang="en-US" sz="2600" dirty="0" err="1" smtClean="0">
                <a:solidFill>
                  <a:srgbClr val="FF0000"/>
                </a:solidFill>
              </a:rPr>
              <a:t>määratletud</a:t>
            </a:r>
            <a:r>
              <a:rPr lang="en-US" sz="2600" dirty="0" smtClean="0">
                <a:solidFill>
                  <a:srgbClr val="FF0000"/>
                </a:solidFill>
              </a:rPr>
              <a:t>, </a:t>
            </a:r>
            <a:r>
              <a:rPr lang="en-US" sz="2600" dirty="0" err="1" smtClean="0">
                <a:solidFill>
                  <a:srgbClr val="FF0000"/>
                </a:solidFill>
              </a:rPr>
              <a:t>keda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tuleb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t-EE" sz="2600" dirty="0" smtClean="0">
                <a:solidFill>
                  <a:srgbClr val="FF0000"/>
                </a:solidFill>
              </a:rPr>
              <a:t>(kellega võrreldes) </a:t>
            </a:r>
            <a:r>
              <a:rPr lang="en-US" sz="2600" dirty="0" err="1" smtClean="0">
                <a:solidFill>
                  <a:srgbClr val="FF0000"/>
                </a:solidFill>
              </a:rPr>
              <a:t>võrdselt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kohelda</a:t>
            </a:r>
            <a:r>
              <a:rPr lang="en-US" sz="2600" dirty="0" smtClean="0">
                <a:solidFill>
                  <a:srgbClr val="FF0000"/>
                </a:solidFill>
              </a:rPr>
              <a:t> (</a:t>
            </a:r>
            <a:r>
              <a:rPr lang="en-US" sz="2600" dirty="0" err="1" smtClean="0">
                <a:solidFill>
                  <a:srgbClr val="FF0000"/>
                </a:solidFill>
              </a:rPr>
              <a:t>kelle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kohta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diskrimineerimise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keeld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kehtib</a:t>
            </a:r>
            <a:r>
              <a:rPr lang="en-US" sz="2600" dirty="0" smtClean="0">
                <a:solidFill>
                  <a:srgbClr val="FF0000"/>
                </a:solidFill>
              </a:rPr>
              <a:t>)  </a:t>
            </a:r>
            <a:r>
              <a:rPr lang="en-US" sz="2600" dirty="0" err="1" smtClean="0">
                <a:solidFill>
                  <a:srgbClr val="FF0000"/>
                </a:solidFill>
              </a:rPr>
              <a:t>ja</a:t>
            </a:r>
            <a:endParaRPr lang="et-EE" sz="2600" dirty="0" smtClean="0">
              <a:solidFill>
                <a:srgbClr val="FF0000"/>
              </a:solidFill>
            </a:endParaRPr>
          </a:p>
          <a:p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millistel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puhkudel</a:t>
            </a:r>
            <a:r>
              <a:rPr lang="en-US" sz="2600" dirty="0" smtClean="0">
                <a:solidFill>
                  <a:srgbClr val="FF0000"/>
                </a:solidFill>
              </a:rPr>
              <a:t> (</a:t>
            </a:r>
            <a:r>
              <a:rPr lang="en-US" sz="2600" dirty="0" err="1" smtClean="0">
                <a:solidFill>
                  <a:srgbClr val="FF0000"/>
                </a:solidFill>
              </a:rPr>
              <a:t>millistes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valdkondades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ja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milliste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õiguste-vabaduste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suhtes</a:t>
            </a:r>
            <a:r>
              <a:rPr lang="en-US" sz="2600" dirty="0" smtClean="0">
                <a:solidFill>
                  <a:srgbClr val="FF0000"/>
                </a:solidFill>
              </a:rPr>
              <a:t>). </a:t>
            </a:r>
            <a:endParaRPr lang="et-EE" sz="2600" dirty="0" smtClean="0">
              <a:solidFill>
                <a:srgbClr val="FF0000"/>
              </a:solidFill>
            </a:endParaRPr>
          </a:p>
          <a:p>
            <a:endParaRPr lang="et-EE" sz="2600" dirty="0" smtClean="0">
              <a:solidFill>
                <a:srgbClr val="FF0000"/>
              </a:solidFill>
            </a:endParaRPr>
          </a:p>
          <a:p>
            <a:r>
              <a:rPr lang="et-EE" sz="2600" b="1" dirty="0" smtClean="0"/>
              <a:t>Individuaalne õigus </a:t>
            </a:r>
            <a:r>
              <a:rPr lang="et-EE" sz="2600" dirty="0" smtClean="0"/>
              <a:t>– mitte olla ebasoodsamalt koheldud mingi omistatud tunnuse (soolisus, rahvus, etniline päritolu, vanus, puue, seksuaalne orientatsioon, usuline veendumus) põhjal.</a:t>
            </a:r>
          </a:p>
          <a:p>
            <a:r>
              <a:rPr lang="et-EE" sz="2600" dirty="0" smtClean="0"/>
              <a:t>Sooline võrdsus = N/M õiguste, kohustuste, vastutuste ja võimaluste </a:t>
            </a:r>
            <a:r>
              <a:rPr lang="et-EE" sz="2600" dirty="0" err="1" smtClean="0"/>
              <a:t>võrdsus.(SoVS</a:t>
            </a:r>
            <a:r>
              <a:rPr lang="et-EE" sz="2600" dirty="0" smtClean="0"/>
              <a:t>, 2004.a.) ÜRO konventsioon naiste diskrimineerimise kõigi vormide likvideerimisest – </a:t>
            </a:r>
            <a:r>
              <a:rPr lang="et-EE" sz="2600" b="1" dirty="0" smtClean="0"/>
              <a:t>naiste kui sotsiaalse grupi õigused!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sz="3600" dirty="0" smtClean="0"/>
              <a:t>Positiivsete  ja </a:t>
            </a:r>
            <a:r>
              <a:rPr lang="et-EE" sz="3600" dirty="0" err="1" smtClean="0"/>
              <a:t>proaktiivsete</a:t>
            </a:r>
            <a:r>
              <a:rPr lang="et-EE" sz="3600" dirty="0" smtClean="0"/>
              <a:t> meetmete mudel (soolise võrdõiguslikkuse edendamine)</a:t>
            </a:r>
            <a:r>
              <a:rPr lang="et-EE" dirty="0" smtClean="0"/>
              <a:t/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 smtClean="0"/>
              <a:t>rakendatakse selleks, et märgata, kuidas ja mille tõttu mingi grupi ebasoodsam olukord on ajaloolis-kultuuriliselt tekkinud; </a:t>
            </a:r>
          </a:p>
          <a:p>
            <a:pPr lvl="0"/>
            <a:r>
              <a:rPr lang="et-EE" dirty="0" smtClean="0"/>
              <a:t>toetutakse kvantitatiivsetele ja kvalitatiivsetele võrdlusandmetele; </a:t>
            </a:r>
          </a:p>
          <a:p>
            <a:pPr lvl="0"/>
            <a:r>
              <a:rPr lang="et-EE" dirty="0" smtClean="0"/>
              <a:t>tehakse kindlaks struktuurne ebavõrdsus. </a:t>
            </a:r>
          </a:p>
          <a:p>
            <a:pPr>
              <a:buNone/>
            </a:pPr>
            <a:r>
              <a:rPr lang="et-EE" dirty="0" smtClean="0"/>
              <a:t> 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530</Words>
  <Application>Microsoft Office PowerPoint</Application>
  <PresentationFormat>Ekraaniseanss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Slaiditiitlid</vt:lpstr>
      </vt:variant>
      <vt:variant>
        <vt:i4>15</vt:i4>
      </vt:variant>
    </vt:vector>
  </HeadingPairs>
  <TitlesOfParts>
    <vt:vector size="16" baseType="lpstr">
      <vt:lpstr>Office'i kujundus</vt:lpstr>
      <vt:lpstr>Soolise võrdõiguslikkuse seadus</vt:lpstr>
      <vt:lpstr> ÜRO konventsioon  naiste diskrimineerimise kõigi vormide likvideerimise kohta </vt:lpstr>
      <vt:lpstr>Võrdsusprintsiip sätestab, et </vt:lpstr>
      <vt:lpstr> Diskrimineerimise keeld (ehk võrdse kohtlemise nõue) lähtub sellest, et </vt:lpstr>
      <vt:lpstr> Riikliku kohustatuse põhimõte tähendab, et riik </vt:lpstr>
      <vt:lpstr> Inimõiguste kaitsmise mudelid – sündmusekeskne lähenemine ja protsessikeskne lähenemine </vt:lpstr>
      <vt:lpstr>Inimõiguste kaitsmise mudelid</vt:lpstr>
      <vt:lpstr>Inimene saab oma õigust mitte olla diskrimineeritud, kaitsta</vt:lpstr>
      <vt:lpstr> Positiivsete  ja proaktiivsete meetmete mudel (soolise võrdõiguslikkuse edendamine) </vt:lpstr>
      <vt:lpstr>Positiivsete  ja proaktiivsete meetmete rakendamise eesmärgid</vt:lpstr>
      <vt:lpstr>Positiivsete  ja proaktiivsete meetmete rakendamise eesmärgid</vt:lpstr>
      <vt:lpstr>Kui tõsine on soolise ebavõrdsuse probleem?  (EL ja EE, jaanuar 2012, Eurobaromeeter)</vt:lpstr>
      <vt:lpstr>Soolise võrdõiguslikkuse seaduse eesmärgid</vt:lpstr>
      <vt:lpstr>Naiste ja meeste võrdse kohtlemise normid</vt:lpstr>
      <vt:lpstr>Kas võrdsus on võimalik?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 1</dc:title>
  <dc:creator>kasutaja</dc:creator>
  <cp:lastModifiedBy>Yllemari</cp:lastModifiedBy>
  <cp:revision>8</cp:revision>
  <dcterms:created xsi:type="dcterms:W3CDTF">2016-04-28T09:06:14Z</dcterms:created>
  <dcterms:modified xsi:type="dcterms:W3CDTF">2016-05-18T14:22:17Z</dcterms:modified>
</cp:coreProperties>
</file>